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8"/>
  </p:notesMasterIdLst>
  <p:sldIdLst>
    <p:sldId id="256" r:id="rId5"/>
    <p:sldId id="1456" r:id="rId6"/>
    <p:sldId id="1457" r:id="rId7"/>
    <p:sldId id="1409" r:id="rId8"/>
    <p:sldId id="1411" r:id="rId9"/>
    <p:sldId id="1421" r:id="rId10"/>
    <p:sldId id="1413" r:id="rId11"/>
    <p:sldId id="1414" r:id="rId12"/>
    <p:sldId id="1415" r:id="rId13"/>
    <p:sldId id="1459" r:id="rId14"/>
    <p:sldId id="1471" r:id="rId15"/>
    <p:sldId id="1417" r:id="rId16"/>
    <p:sldId id="1458" r:id="rId17"/>
    <p:sldId id="1416" r:id="rId18"/>
    <p:sldId id="1418" r:id="rId19"/>
    <p:sldId id="1460" r:id="rId20"/>
    <p:sldId id="1419" r:id="rId21"/>
    <p:sldId id="1476" r:id="rId22"/>
    <p:sldId id="1477" r:id="rId23"/>
    <p:sldId id="1426" r:id="rId24"/>
    <p:sldId id="1425" r:id="rId25"/>
    <p:sldId id="1428" r:id="rId26"/>
    <p:sldId id="1429" r:id="rId27"/>
    <p:sldId id="1473" r:id="rId28"/>
    <p:sldId id="1461" r:id="rId29"/>
    <p:sldId id="1462" r:id="rId30"/>
    <p:sldId id="1430" r:id="rId31"/>
    <p:sldId id="1463" r:id="rId32"/>
    <p:sldId id="1431" r:id="rId33"/>
    <p:sldId id="1432" r:id="rId34"/>
    <p:sldId id="1469" r:id="rId35"/>
    <p:sldId id="1434" r:id="rId36"/>
    <p:sldId id="1433" r:id="rId37"/>
    <p:sldId id="1435" r:id="rId38"/>
    <p:sldId id="1437" r:id="rId39"/>
    <p:sldId id="1482" r:id="rId40"/>
    <p:sldId id="1441" r:id="rId41"/>
    <p:sldId id="1442" r:id="rId42"/>
    <p:sldId id="1464" r:id="rId43"/>
    <p:sldId id="1444" r:id="rId44"/>
    <p:sldId id="1439" r:id="rId45"/>
    <p:sldId id="1478" r:id="rId46"/>
    <p:sldId id="1479" r:id="rId47"/>
    <p:sldId id="1481" r:id="rId48"/>
    <p:sldId id="1445" r:id="rId49"/>
    <p:sldId id="1447" r:id="rId50"/>
    <p:sldId id="1474" r:id="rId51"/>
    <p:sldId id="1470" r:id="rId52"/>
    <p:sldId id="1449" r:id="rId53"/>
    <p:sldId id="1465" r:id="rId54"/>
    <p:sldId id="1475" r:id="rId55"/>
    <p:sldId id="1468" r:id="rId56"/>
    <p:sldId id="1450" r:id="rId57"/>
    <p:sldId id="1472" r:id="rId58"/>
    <p:sldId id="1466" r:id="rId59"/>
    <p:sldId id="1366" r:id="rId60"/>
    <p:sldId id="1467" r:id="rId61"/>
    <p:sldId id="1454" r:id="rId62"/>
    <p:sldId id="1451" r:id="rId63"/>
    <p:sldId id="1452" r:id="rId64"/>
    <p:sldId id="1453" r:id="rId65"/>
    <p:sldId id="1448" r:id="rId66"/>
    <p:sldId id="1455" r:id="rId67"/>
  </p:sldIdLst>
  <p:sldSz cx="12192000" cy="6858000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9F2071-0BF3-834C-A00C-A97294F86FC4}" name="佐藤　寛也" initials="" userId="S::7629020074@utac.u-tokyo.ac.jp::27837c8b-abaf-4096-b544-58e4cbe7054e" providerId="AD"/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F90"/>
    <a:srgbClr val="6568C2"/>
    <a:srgbClr val="2683C6"/>
    <a:srgbClr val="D8D5CF"/>
    <a:srgbClr val="746C63"/>
    <a:srgbClr val="2BA44B"/>
    <a:srgbClr val="FF0000"/>
    <a:srgbClr val="00A1F1"/>
    <a:srgbClr val="FBBA00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12043-FD78-43BE-97E8-FD8D2C902C71}" v="103" dt="2024-09-11T06:58:29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79" autoAdjust="0"/>
    <p:restoredTop sz="83636" autoAdjust="0"/>
  </p:normalViewPr>
  <p:slideViewPr>
    <p:cSldViewPr snapToGrid="0">
      <p:cViewPr varScale="1">
        <p:scale>
          <a:sx n="77" d="100"/>
          <a:sy n="77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80A26-97B2-4767-9210-67C1FC1CDAB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C9B4686-2A0E-4AC7-9D94-512D147DE089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Access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  <a:endParaRPr kumimoji="1" lang="ja-JP" altLang="en-US" sz="2400" dirty="0"/>
        </a:p>
      </dgm:t>
    </dgm:pt>
    <dgm:pt modelId="{DD3FF3B0-9283-4236-8497-13C9EDEBD56C}" type="par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707A5AB8-1ED3-4709-9076-812469297B07}" type="sib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8742C169-1F40-4C91-8FBC-278E0AF257B2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“Sign in with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Account”</a:t>
          </a:r>
          <a:endParaRPr kumimoji="1" lang="ja-JP" altLang="en-US" sz="2400" dirty="0"/>
        </a:p>
      </dgm:t>
    </dgm:pt>
    <dgm:pt modelId="{A8998AEC-1545-4945-AEC0-5C0FC836AF30}" type="par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6308FAB-B57D-4C7F-8F61-3AE73BC0F593}" type="sib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F6D4DAA-43F5-49E1-933E-718BC3204AB7}">
      <dgm:prSet phldrT="[テキスト]" custT="1"/>
      <dgm:spPr>
        <a:solidFill>
          <a:srgbClr val="155F90"/>
        </a:solidFill>
      </dgm:spPr>
      <dgm:t>
        <a:bodyPr anchor="t"/>
        <a:lstStyle/>
        <a:p>
          <a:r>
            <a:rPr kumimoji="1" lang="en-US" altLang="ja-JP" sz="2400" dirty="0"/>
            <a:t>Review the Terms of Service</a:t>
          </a:r>
        </a:p>
      </dgm:t>
    </dgm:pt>
    <dgm:pt modelId="{F3B3F350-8F33-4156-9C11-2B023429A7A0}" type="par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D55EA009-1A77-4A24-BE7A-63A3FA153403}" type="sib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8655A44E-2F98-4CC7-9837-642FB7AE3D54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Open Workspaces in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</a:p>
      </dgm:t>
    </dgm:pt>
    <dgm:pt modelId="{93E8EF99-9E60-4F5F-9EAC-A16EC58D4D1A}" type="par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078554DB-6495-4A1A-B9AF-449C4A62AFCA}" type="sib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1A548D63-DC9F-4E4B-BDF5-72E8D91040FD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Choose a workspace you will join</a:t>
          </a:r>
        </a:p>
      </dgm:t>
    </dgm:pt>
    <dgm:pt modelId="{55BEE7BF-DE81-4DAA-B502-48D9863A5FC9}" type="par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BB29297F-CC8B-422F-BCFD-B6380036BFE6}" type="sib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53C2F49C-0C30-4DE8-A545-25128050B5D3}" type="pres">
      <dgm:prSet presAssocID="{99880A26-97B2-4767-9210-67C1FC1CDAB3}" presName="linearFlow" presStyleCnt="0">
        <dgm:presLayoutVars>
          <dgm:resizeHandles val="exact"/>
        </dgm:presLayoutVars>
      </dgm:prSet>
      <dgm:spPr/>
    </dgm:pt>
    <dgm:pt modelId="{47FFED2A-480D-4BFB-A5C8-4E44BAC93641}" type="pres">
      <dgm:prSet presAssocID="{4C9B4686-2A0E-4AC7-9D94-512D147DE089}" presName="node" presStyleLbl="node1" presStyleIdx="0" presStyleCnt="5" custScaleX="279065">
        <dgm:presLayoutVars>
          <dgm:bulletEnabled val="1"/>
        </dgm:presLayoutVars>
      </dgm:prSet>
      <dgm:spPr/>
    </dgm:pt>
    <dgm:pt modelId="{D96A1419-C528-4186-ADF3-3A182DA38637}" type="pres">
      <dgm:prSet presAssocID="{707A5AB8-1ED3-4709-9076-812469297B07}" presName="sibTrans" presStyleLbl="sibTrans2D1" presStyleIdx="0" presStyleCnt="4"/>
      <dgm:spPr/>
    </dgm:pt>
    <dgm:pt modelId="{30ECEB25-DBCE-486B-9167-122B35A1F16D}" type="pres">
      <dgm:prSet presAssocID="{707A5AB8-1ED3-4709-9076-812469297B07}" presName="connectorText" presStyleLbl="sibTrans2D1" presStyleIdx="0" presStyleCnt="4"/>
      <dgm:spPr/>
    </dgm:pt>
    <dgm:pt modelId="{C8EC807C-3DAE-4A04-A641-2DC265034293}" type="pres">
      <dgm:prSet presAssocID="{8742C169-1F40-4C91-8FBC-278E0AF257B2}" presName="node" presStyleLbl="node1" presStyleIdx="1" presStyleCnt="5" custScaleX="279065">
        <dgm:presLayoutVars>
          <dgm:bulletEnabled val="1"/>
        </dgm:presLayoutVars>
      </dgm:prSet>
      <dgm:spPr/>
    </dgm:pt>
    <dgm:pt modelId="{1644B495-07B1-406D-83D3-977792735487}" type="pres">
      <dgm:prSet presAssocID="{E6308FAB-B57D-4C7F-8F61-3AE73BC0F593}" presName="sibTrans" presStyleLbl="sibTrans2D1" presStyleIdx="1" presStyleCnt="4"/>
      <dgm:spPr/>
    </dgm:pt>
    <dgm:pt modelId="{D6B19010-19C2-4B7C-A368-D48567B956C4}" type="pres">
      <dgm:prSet presAssocID="{E6308FAB-B57D-4C7F-8F61-3AE73BC0F593}" presName="connectorText" presStyleLbl="sibTrans2D1" presStyleIdx="1" presStyleCnt="4"/>
      <dgm:spPr/>
    </dgm:pt>
    <dgm:pt modelId="{8523A38A-AC46-4F51-8B42-0C8CF219477B}" type="pres">
      <dgm:prSet presAssocID="{EF6D4DAA-43F5-49E1-933E-718BC3204AB7}" presName="node" presStyleLbl="node1" presStyleIdx="2" presStyleCnt="5" custScaleX="279065">
        <dgm:presLayoutVars>
          <dgm:bulletEnabled val="1"/>
        </dgm:presLayoutVars>
      </dgm:prSet>
      <dgm:spPr/>
    </dgm:pt>
    <dgm:pt modelId="{803D501A-887E-4547-9572-E0ED33CD19C5}" type="pres">
      <dgm:prSet presAssocID="{D55EA009-1A77-4A24-BE7A-63A3FA153403}" presName="sibTrans" presStyleLbl="sibTrans2D1" presStyleIdx="2" presStyleCnt="4"/>
      <dgm:spPr/>
    </dgm:pt>
    <dgm:pt modelId="{B16A2674-8023-4E9A-A36F-C654CD2F3113}" type="pres">
      <dgm:prSet presAssocID="{D55EA009-1A77-4A24-BE7A-63A3FA153403}" presName="connectorText" presStyleLbl="sibTrans2D1" presStyleIdx="2" presStyleCnt="4"/>
      <dgm:spPr/>
    </dgm:pt>
    <dgm:pt modelId="{3F39BCFD-CBBF-4EBB-8322-0F528CE7236F}" type="pres">
      <dgm:prSet presAssocID="{8655A44E-2F98-4CC7-9837-642FB7AE3D54}" presName="node" presStyleLbl="node1" presStyleIdx="3" presStyleCnt="5" custScaleX="279065">
        <dgm:presLayoutVars>
          <dgm:bulletEnabled val="1"/>
        </dgm:presLayoutVars>
      </dgm:prSet>
      <dgm:spPr/>
    </dgm:pt>
    <dgm:pt modelId="{07232702-DB05-4C78-BCA4-ABDBAF892ABA}" type="pres">
      <dgm:prSet presAssocID="{078554DB-6495-4A1A-B9AF-449C4A62AFCA}" presName="sibTrans" presStyleLbl="sibTrans2D1" presStyleIdx="3" presStyleCnt="4"/>
      <dgm:spPr/>
    </dgm:pt>
    <dgm:pt modelId="{6E384167-D9EE-4195-9C1F-DA88C645668F}" type="pres">
      <dgm:prSet presAssocID="{078554DB-6495-4A1A-B9AF-449C4A62AFCA}" presName="connectorText" presStyleLbl="sibTrans2D1" presStyleIdx="3" presStyleCnt="4"/>
      <dgm:spPr/>
    </dgm:pt>
    <dgm:pt modelId="{1FC865FE-4831-4870-8E45-7157923DF0D3}" type="pres">
      <dgm:prSet presAssocID="{1A548D63-DC9F-4E4B-BDF5-72E8D91040FD}" presName="node" presStyleLbl="node1" presStyleIdx="4" presStyleCnt="5" custScaleX="279065">
        <dgm:presLayoutVars>
          <dgm:bulletEnabled val="1"/>
        </dgm:presLayoutVars>
      </dgm:prSet>
      <dgm:spPr/>
    </dgm:pt>
  </dgm:ptLst>
  <dgm:cxnLst>
    <dgm:cxn modelId="{B6204B01-24D6-4EFE-823B-D50C8DB79EB0}" srcId="{99880A26-97B2-4767-9210-67C1FC1CDAB3}" destId="{EF6D4DAA-43F5-49E1-933E-718BC3204AB7}" srcOrd="2" destOrd="0" parTransId="{F3B3F350-8F33-4156-9C11-2B023429A7A0}" sibTransId="{D55EA009-1A77-4A24-BE7A-63A3FA153403}"/>
    <dgm:cxn modelId="{9B1D6C05-D2B7-474E-9229-EC09A2D9C272}" type="presOf" srcId="{D55EA009-1A77-4A24-BE7A-63A3FA153403}" destId="{803D501A-887E-4547-9572-E0ED33CD19C5}" srcOrd="0" destOrd="0" presId="urn:microsoft.com/office/officeart/2005/8/layout/process2"/>
    <dgm:cxn modelId="{AB9A5F26-DBF2-4DCF-8CBF-E139E8F12726}" type="presOf" srcId="{078554DB-6495-4A1A-B9AF-449C4A62AFCA}" destId="{6E384167-D9EE-4195-9C1F-DA88C645668F}" srcOrd="1" destOrd="0" presId="urn:microsoft.com/office/officeart/2005/8/layout/process2"/>
    <dgm:cxn modelId="{F5411634-27E1-4431-B495-F265F584FF28}" srcId="{99880A26-97B2-4767-9210-67C1FC1CDAB3}" destId="{4C9B4686-2A0E-4AC7-9D94-512D147DE089}" srcOrd="0" destOrd="0" parTransId="{DD3FF3B0-9283-4236-8497-13C9EDEBD56C}" sibTransId="{707A5AB8-1ED3-4709-9076-812469297B07}"/>
    <dgm:cxn modelId="{FD68AA64-5AAC-43E0-BB41-DD1914E0528C}" type="presOf" srcId="{E6308FAB-B57D-4C7F-8F61-3AE73BC0F593}" destId="{D6B19010-19C2-4B7C-A368-D48567B956C4}" srcOrd="1" destOrd="0" presId="urn:microsoft.com/office/officeart/2005/8/layout/process2"/>
    <dgm:cxn modelId="{01DF696C-1686-4E9C-BCAC-50205410F693}" type="presOf" srcId="{707A5AB8-1ED3-4709-9076-812469297B07}" destId="{D96A1419-C528-4186-ADF3-3A182DA38637}" srcOrd="0" destOrd="0" presId="urn:microsoft.com/office/officeart/2005/8/layout/process2"/>
    <dgm:cxn modelId="{6044C475-5DEC-4174-A462-53226E213729}" type="presOf" srcId="{078554DB-6495-4A1A-B9AF-449C4A62AFCA}" destId="{07232702-DB05-4C78-BCA4-ABDBAF892ABA}" srcOrd="0" destOrd="0" presId="urn:microsoft.com/office/officeart/2005/8/layout/process2"/>
    <dgm:cxn modelId="{66894B7A-4BBE-4DC8-9A45-1FA7BD25E372}" type="presOf" srcId="{4C9B4686-2A0E-4AC7-9D94-512D147DE089}" destId="{47FFED2A-480D-4BFB-A5C8-4E44BAC93641}" srcOrd="0" destOrd="0" presId="urn:microsoft.com/office/officeart/2005/8/layout/process2"/>
    <dgm:cxn modelId="{1AD3B984-8B2E-4BB6-9CE3-CA8825078AC8}" srcId="{99880A26-97B2-4767-9210-67C1FC1CDAB3}" destId="{8742C169-1F40-4C91-8FBC-278E0AF257B2}" srcOrd="1" destOrd="0" parTransId="{A8998AEC-1545-4945-AEC0-5C0FC836AF30}" sibTransId="{E6308FAB-B57D-4C7F-8F61-3AE73BC0F593}"/>
    <dgm:cxn modelId="{49AD5F86-F24F-4C0A-9E9B-D24601719DBD}" type="presOf" srcId="{707A5AB8-1ED3-4709-9076-812469297B07}" destId="{30ECEB25-DBCE-486B-9167-122B35A1F16D}" srcOrd="1" destOrd="0" presId="urn:microsoft.com/office/officeart/2005/8/layout/process2"/>
    <dgm:cxn modelId="{1701879A-D77D-4624-A90F-7F5FDFE8AF8B}" srcId="{99880A26-97B2-4767-9210-67C1FC1CDAB3}" destId="{1A548D63-DC9F-4E4B-BDF5-72E8D91040FD}" srcOrd="4" destOrd="0" parTransId="{55BEE7BF-DE81-4DAA-B502-48D9863A5FC9}" sibTransId="{BB29297F-CC8B-422F-BCFD-B6380036BFE6}"/>
    <dgm:cxn modelId="{AF17CCB0-1667-414E-9B71-6635E64FC26C}" type="presOf" srcId="{8742C169-1F40-4C91-8FBC-278E0AF257B2}" destId="{C8EC807C-3DAE-4A04-A641-2DC265034293}" srcOrd="0" destOrd="0" presId="urn:microsoft.com/office/officeart/2005/8/layout/process2"/>
    <dgm:cxn modelId="{8FE604C5-6E3A-4602-B3BC-D4AE21C595BE}" type="presOf" srcId="{E6308FAB-B57D-4C7F-8F61-3AE73BC0F593}" destId="{1644B495-07B1-406D-83D3-977792735487}" srcOrd="0" destOrd="0" presId="urn:microsoft.com/office/officeart/2005/8/layout/process2"/>
    <dgm:cxn modelId="{E47C17C6-15BC-4D23-93EC-F1A4937CF58B}" type="presOf" srcId="{EF6D4DAA-43F5-49E1-933E-718BC3204AB7}" destId="{8523A38A-AC46-4F51-8B42-0C8CF219477B}" srcOrd="0" destOrd="0" presId="urn:microsoft.com/office/officeart/2005/8/layout/process2"/>
    <dgm:cxn modelId="{A20A05CE-00B0-4687-BD8F-12ACC88EDA7D}" type="presOf" srcId="{99880A26-97B2-4767-9210-67C1FC1CDAB3}" destId="{53C2F49C-0C30-4DE8-A545-25128050B5D3}" srcOrd="0" destOrd="0" presId="urn:microsoft.com/office/officeart/2005/8/layout/process2"/>
    <dgm:cxn modelId="{6F0230D3-CB19-45DB-AFBE-B577EF5F60B5}" srcId="{99880A26-97B2-4767-9210-67C1FC1CDAB3}" destId="{8655A44E-2F98-4CC7-9837-642FB7AE3D54}" srcOrd="3" destOrd="0" parTransId="{93E8EF99-9E60-4F5F-9EAC-A16EC58D4D1A}" sibTransId="{078554DB-6495-4A1A-B9AF-449C4A62AFCA}"/>
    <dgm:cxn modelId="{5924A4D6-CD0C-43BC-9621-D56B53845C09}" type="presOf" srcId="{D55EA009-1A77-4A24-BE7A-63A3FA153403}" destId="{B16A2674-8023-4E9A-A36F-C654CD2F3113}" srcOrd="1" destOrd="0" presId="urn:microsoft.com/office/officeart/2005/8/layout/process2"/>
    <dgm:cxn modelId="{550FE1DD-9DEF-4441-9A39-F6748DF8A241}" type="presOf" srcId="{8655A44E-2F98-4CC7-9837-642FB7AE3D54}" destId="{3F39BCFD-CBBF-4EBB-8322-0F528CE7236F}" srcOrd="0" destOrd="0" presId="urn:microsoft.com/office/officeart/2005/8/layout/process2"/>
    <dgm:cxn modelId="{A746F7FA-E895-497E-B3CF-EA092EA62143}" type="presOf" srcId="{1A548D63-DC9F-4E4B-BDF5-72E8D91040FD}" destId="{1FC865FE-4831-4870-8E45-7157923DF0D3}" srcOrd="0" destOrd="0" presId="urn:microsoft.com/office/officeart/2005/8/layout/process2"/>
    <dgm:cxn modelId="{83938E1C-3B66-4859-ADB8-E7FE5CCEC522}" type="presParOf" srcId="{53C2F49C-0C30-4DE8-A545-25128050B5D3}" destId="{47FFED2A-480D-4BFB-A5C8-4E44BAC93641}" srcOrd="0" destOrd="0" presId="urn:microsoft.com/office/officeart/2005/8/layout/process2"/>
    <dgm:cxn modelId="{D9888770-4DC0-4BBE-A881-C4C89D0EDEDF}" type="presParOf" srcId="{53C2F49C-0C30-4DE8-A545-25128050B5D3}" destId="{D96A1419-C528-4186-ADF3-3A182DA38637}" srcOrd="1" destOrd="0" presId="urn:microsoft.com/office/officeart/2005/8/layout/process2"/>
    <dgm:cxn modelId="{EEBC086D-C2CD-4E07-B78D-11F25F6E3330}" type="presParOf" srcId="{D96A1419-C528-4186-ADF3-3A182DA38637}" destId="{30ECEB25-DBCE-486B-9167-122B35A1F16D}" srcOrd="0" destOrd="0" presId="urn:microsoft.com/office/officeart/2005/8/layout/process2"/>
    <dgm:cxn modelId="{E250745A-5F36-46BA-A951-79AE6E5E3176}" type="presParOf" srcId="{53C2F49C-0C30-4DE8-A545-25128050B5D3}" destId="{C8EC807C-3DAE-4A04-A641-2DC265034293}" srcOrd="2" destOrd="0" presId="urn:microsoft.com/office/officeart/2005/8/layout/process2"/>
    <dgm:cxn modelId="{A059C5EB-35CA-48E8-9E60-494EF31341AF}" type="presParOf" srcId="{53C2F49C-0C30-4DE8-A545-25128050B5D3}" destId="{1644B495-07B1-406D-83D3-977792735487}" srcOrd="3" destOrd="0" presId="urn:microsoft.com/office/officeart/2005/8/layout/process2"/>
    <dgm:cxn modelId="{C148D8BC-ACB3-4CCC-9C13-AFA92679033F}" type="presParOf" srcId="{1644B495-07B1-406D-83D3-977792735487}" destId="{D6B19010-19C2-4B7C-A368-D48567B956C4}" srcOrd="0" destOrd="0" presId="urn:microsoft.com/office/officeart/2005/8/layout/process2"/>
    <dgm:cxn modelId="{A932FF58-B376-4089-8502-F3F67CFCEF45}" type="presParOf" srcId="{53C2F49C-0C30-4DE8-A545-25128050B5D3}" destId="{8523A38A-AC46-4F51-8B42-0C8CF219477B}" srcOrd="4" destOrd="0" presId="urn:microsoft.com/office/officeart/2005/8/layout/process2"/>
    <dgm:cxn modelId="{C1A2A554-F482-4CB8-83FE-D4D9C2EC055B}" type="presParOf" srcId="{53C2F49C-0C30-4DE8-A545-25128050B5D3}" destId="{803D501A-887E-4547-9572-E0ED33CD19C5}" srcOrd="5" destOrd="0" presId="urn:microsoft.com/office/officeart/2005/8/layout/process2"/>
    <dgm:cxn modelId="{3500A697-C1EB-4BC5-B90E-ACCB9EFD08BC}" type="presParOf" srcId="{803D501A-887E-4547-9572-E0ED33CD19C5}" destId="{B16A2674-8023-4E9A-A36F-C654CD2F3113}" srcOrd="0" destOrd="0" presId="urn:microsoft.com/office/officeart/2005/8/layout/process2"/>
    <dgm:cxn modelId="{38EED8C6-A411-48EE-9A24-9E5045F316B3}" type="presParOf" srcId="{53C2F49C-0C30-4DE8-A545-25128050B5D3}" destId="{3F39BCFD-CBBF-4EBB-8322-0F528CE7236F}" srcOrd="6" destOrd="0" presId="urn:microsoft.com/office/officeart/2005/8/layout/process2"/>
    <dgm:cxn modelId="{589394A7-F147-42A1-A36D-7A0D58F50D12}" type="presParOf" srcId="{53C2F49C-0C30-4DE8-A545-25128050B5D3}" destId="{07232702-DB05-4C78-BCA4-ABDBAF892ABA}" srcOrd="7" destOrd="0" presId="urn:microsoft.com/office/officeart/2005/8/layout/process2"/>
    <dgm:cxn modelId="{996645AB-5ECF-4D9A-AC8B-4BB62A870CB7}" type="presParOf" srcId="{07232702-DB05-4C78-BCA4-ABDBAF892ABA}" destId="{6E384167-D9EE-4195-9C1F-DA88C645668F}" srcOrd="0" destOrd="0" presId="urn:microsoft.com/office/officeart/2005/8/layout/process2"/>
    <dgm:cxn modelId="{90C4E17D-3CEA-44F0-A46E-AF45E5B47C75}" type="presParOf" srcId="{53C2F49C-0C30-4DE8-A545-25128050B5D3}" destId="{1FC865FE-4831-4870-8E45-7157923DF0D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80A26-97B2-4767-9210-67C1FC1CDAB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C9B4686-2A0E-4AC7-9D94-512D147DE089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Access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  <a:endParaRPr kumimoji="1" lang="ja-JP" altLang="en-US" sz="2400" dirty="0"/>
        </a:p>
      </dgm:t>
    </dgm:pt>
    <dgm:pt modelId="{DD3FF3B0-9283-4236-8497-13C9EDEBD56C}" type="par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707A5AB8-1ED3-4709-9076-812469297B07}" type="sibTrans" cxnId="{F5411634-27E1-4431-B495-F265F584FF28}">
      <dgm:prSet/>
      <dgm:spPr/>
      <dgm:t>
        <a:bodyPr/>
        <a:lstStyle/>
        <a:p>
          <a:endParaRPr kumimoji="1" lang="ja-JP" altLang="en-US"/>
        </a:p>
      </dgm:t>
    </dgm:pt>
    <dgm:pt modelId="{8742C169-1F40-4C91-8FBC-278E0AF257B2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“Sign in with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Account”</a:t>
          </a:r>
          <a:endParaRPr kumimoji="1" lang="ja-JP" altLang="en-US" sz="2400" dirty="0"/>
        </a:p>
      </dgm:t>
    </dgm:pt>
    <dgm:pt modelId="{A8998AEC-1545-4945-AEC0-5C0FC836AF30}" type="par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6308FAB-B57D-4C7F-8F61-3AE73BC0F593}" type="sibTrans" cxnId="{1AD3B984-8B2E-4BB6-9CE3-CA8825078AC8}">
      <dgm:prSet/>
      <dgm:spPr/>
      <dgm:t>
        <a:bodyPr/>
        <a:lstStyle/>
        <a:p>
          <a:endParaRPr kumimoji="1" lang="ja-JP" altLang="en-US"/>
        </a:p>
      </dgm:t>
    </dgm:pt>
    <dgm:pt modelId="{EF6D4DAA-43F5-49E1-933E-718BC3204AB7}">
      <dgm:prSet phldrT="[テキスト]" custT="1"/>
      <dgm:spPr>
        <a:solidFill>
          <a:srgbClr val="155F90"/>
        </a:solidFill>
      </dgm:spPr>
      <dgm:t>
        <a:bodyPr anchor="t"/>
        <a:lstStyle/>
        <a:p>
          <a:r>
            <a:rPr kumimoji="1" lang="en-US" altLang="ja-JP" sz="2400" dirty="0"/>
            <a:t>Review the Terms of Service</a:t>
          </a:r>
        </a:p>
      </dgm:t>
    </dgm:pt>
    <dgm:pt modelId="{F3B3F350-8F33-4156-9C11-2B023429A7A0}" type="par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D55EA009-1A77-4A24-BE7A-63A3FA153403}" type="sibTrans" cxnId="{B6204B01-24D6-4EFE-823B-D50C8DB79EB0}">
      <dgm:prSet/>
      <dgm:spPr/>
      <dgm:t>
        <a:bodyPr/>
        <a:lstStyle/>
        <a:p>
          <a:endParaRPr kumimoji="1" lang="ja-JP" altLang="en-US"/>
        </a:p>
      </dgm:t>
    </dgm:pt>
    <dgm:pt modelId="{8655A44E-2F98-4CC7-9837-642FB7AE3D54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Open Workspaces in </a:t>
          </a:r>
          <a:r>
            <a:rPr kumimoji="1" lang="en-US" altLang="ja-JP" sz="2400" dirty="0" err="1"/>
            <a:t>UTokyo</a:t>
          </a:r>
          <a:r>
            <a:rPr kumimoji="1" lang="en-US" altLang="ja-JP" sz="2400" dirty="0"/>
            <a:t> Slack</a:t>
          </a:r>
        </a:p>
      </dgm:t>
    </dgm:pt>
    <dgm:pt modelId="{93E8EF99-9E60-4F5F-9EAC-A16EC58D4D1A}" type="par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078554DB-6495-4A1A-B9AF-449C4A62AFCA}" type="sibTrans" cxnId="{6F0230D3-CB19-45DB-AFBE-B577EF5F60B5}">
      <dgm:prSet/>
      <dgm:spPr/>
      <dgm:t>
        <a:bodyPr/>
        <a:lstStyle/>
        <a:p>
          <a:endParaRPr kumimoji="1" lang="ja-JP" altLang="en-US"/>
        </a:p>
      </dgm:t>
    </dgm:pt>
    <dgm:pt modelId="{1A548D63-DC9F-4E4B-BDF5-72E8D91040FD}">
      <dgm:prSet phldrT="[テキスト]" custT="1"/>
      <dgm:spPr>
        <a:solidFill>
          <a:srgbClr val="155F90"/>
        </a:solidFill>
      </dgm:spPr>
      <dgm:t>
        <a:bodyPr/>
        <a:lstStyle/>
        <a:p>
          <a:r>
            <a:rPr kumimoji="1" lang="en-US" altLang="ja-JP" sz="2400" dirty="0"/>
            <a:t>Choose a workspace you will join</a:t>
          </a:r>
        </a:p>
      </dgm:t>
    </dgm:pt>
    <dgm:pt modelId="{55BEE7BF-DE81-4DAA-B502-48D9863A5FC9}" type="par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BB29297F-CC8B-422F-BCFD-B6380036BFE6}" type="sibTrans" cxnId="{1701879A-D77D-4624-A90F-7F5FDFE8AF8B}">
      <dgm:prSet/>
      <dgm:spPr/>
      <dgm:t>
        <a:bodyPr/>
        <a:lstStyle/>
        <a:p>
          <a:endParaRPr kumimoji="1" lang="ja-JP" altLang="en-US"/>
        </a:p>
      </dgm:t>
    </dgm:pt>
    <dgm:pt modelId="{53C2F49C-0C30-4DE8-A545-25128050B5D3}" type="pres">
      <dgm:prSet presAssocID="{99880A26-97B2-4767-9210-67C1FC1CDAB3}" presName="linearFlow" presStyleCnt="0">
        <dgm:presLayoutVars>
          <dgm:resizeHandles val="exact"/>
        </dgm:presLayoutVars>
      </dgm:prSet>
      <dgm:spPr/>
    </dgm:pt>
    <dgm:pt modelId="{47FFED2A-480D-4BFB-A5C8-4E44BAC93641}" type="pres">
      <dgm:prSet presAssocID="{4C9B4686-2A0E-4AC7-9D94-512D147DE089}" presName="node" presStyleLbl="node1" presStyleIdx="0" presStyleCnt="5" custScaleX="279065">
        <dgm:presLayoutVars>
          <dgm:bulletEnabled val="1"/>
        </dgm:presLayoutVars>
      </dgm:prSet>
      <dgm:spPr/>
    </dgm:pt>
    <dgm:pt modelId="{D96A1419-C528-4186-ADF3-3A182DA38637}" type="pres">
      <dgm:prSet presAssocID="{707A5AB8-1ED3-4709-9076-812469297B07}" presName="sibTrans" presStyleLbl="sibTrans2D1" presStyleIdx="0" presStyleCnt="4"/>
      <dgm:spPr/>
    </dgm:pt>
    <dgm:pt modelId="{30ECEB25-DBCE-486B-9167-122B35A1F16D}" type="pres">
      <dgm:prSet presAssocID="{707A5AB8-1ED3-4709-9076-812469297B07}" presName="connectorText" presStyleLbl="sibTrans2D1" presStyleIdx="0" presStyleCnt="4"/>
      <dgm:spPr/>
    </dgm:pt>
    <dgm:pt modelId="{C8EC807C-3DAE-4A04-A641-2DC265034293}" type="pres">
      <dgm:prSet presAssocID="{8742C169-1F40-4C91-8FBC-278E0AF257B2}" presName="node" presStyleLbl="node1" presStyleIdx="1" presStyleCnt="5" custScaleX="279065">
        <dgm:presLayoutVars>
          <dgm:bulletEnabled val="1"/>
        </dgm:presLayoutVars>
      </dgm:prSet>
      <dgm:spPr/>
    </dgm:pt>
    <dgm:pt modelId="{1644B495-07B1-406D-83D3-977792735487}" type="pres">
      <dgm:prSet presAssocID="{E6308FAB-B57D-4C7F-8F61-3AE73BC0F593}" presName="sibTrans" presStyleLbl="sibTrans2D1" presStyleIdx="1" presStyleCnt="4"/>
      <dgm:spPr/>
    </dgm:pt>
    <dgm:pt modelId="{D6B19010-19C2-4B7C-A368-D48567B956C4}" type="pres">
      <dgm:prSet presAssocID="{E6308FAB-B57D-4C7F-8F61-3AE73BC0F593}" presName="connectorText" presStyleLbl="sibTrans2D1" presStyleIdx="1" presStyleCnt="4"/>
      <dgm:spPr/>
    </dgm:pt>
    <dgm:pt modelId="{8523A38A-AC46-4F51-8B42-0C8CF219477B}" type="pres">
      <dgm:prSet presAssocID="{EF6D4DAA-43F5-49E1-933E-718BC3204AB7}" presName="node" presStyleLbl="node1" presStyleIdx="2" presStyleCnt="5" custScaleX="279065">
        <dgm:presLayoutVars>
          <dgm:bulletEnabled val="1"/>
        </dgm:presLayoutVars>
      </dgm:prSet>
      <dgm:spPr/>
    </dgm:pt>
    <dgm:pt modelId="{803D501A-887E-4547-9572-E0ED33CD19C5}" type="pres">
      <dgm:prSet presAssocID="{D55EA009-1A77-4A24-BE7A-63A3FA153403}" presName="sibTrans" presStyleLbl="sibTrans2D1" presStyleIdx="2" presStyleCnt="4"/>
      <dgm:spPr/>
    </dgm:pt>
    <dgm:pt modelId="{B16A2674-8023-4E9A-A36F-C654CD2F3113}" type="pres">
      <dgm:prSet presAssocID="{D55EA009-1A77-4A24-BE7A-63A3FA153403}" presName="connectorText" presStyleLbl="sibTrans2D1" presStyleIdx="2" presStyleCnt="4"/>
      <dgm:spPr/>
    </dgm:pt>
    <dgm:pt modelId="{3F39BCFD-CBBF-4EBB-8322-0F528CE7236F}" type="pres">
      <dgm:prSet presAssocID="{8655A44E-2F98-4CC7-9837-642FB7AE3D54}" presName="node" presStyleLbl="node1" presStyleIdx="3" presStyleCnt="5" custScaleX="279065">
        <dgm:presLayoutVars>
          <dgm:bulletEnabled val="1"/>
        </dgm:presLayoutVars>
      </dgm:prSet>
      <dgm:spPr/>
    </dgm:pt>
    <dgm:pt modelId="{07232702-DB05-4C78-BCA4-ABDBAF892ABA}" type="pres">
      <dgm:prSet presAssocID="{078554DB-6495-4A1A-B9AF-449C4A62AFCA}" presName="sibTrans" presStyleLbl="sibTrans2D1" presStyleIdx="3" presStyleCnt="4"/>
      <dgm:spPr/>
    </dgm:pt>
    <dgm:pt modelId="{6E384167-D9EE-4195-9C1F-DA88C645668F}" type="pres">
      <dgm:prSet presAssocID="{078554DB-6495-4A1A-B9AF-449C4A62AFCA}" presName="connectorText" presStyleLbl="sibTrans2D1" presStyleIdx="3" presStyleCnt="4"/>
      <dgm:spPr/>
    </dgm:pt>
    <dgm:pt modelId="{1FC865FE-4831-4870-8E45-7157923DF0D3}" type="pres">
      <dgm:prSet presAssocID="{1A548D63-DC9F-4E4B-BDF5-72E8D91040FD}" presName="node" presStyleLbl="node1" presStyleIdx="4" presStyleCnt="5" custScaleX="279065">
        <dgm:presLayoutVars>
          <dgm:bulletEnabled val="1"/>
        </dgm:presLayoutVars>
      </dgm:prSet>
      <dgm:spPr/>
    </dgm:pt>
  </dgm:ptLst>
  <dgm:cxnLst>
    <dgm:cxn modelId="{B6204B01-24D6-4EFE-823B-D50C8DB79EB0}" srcId="{99880A26-97B2-4767-9210-67C1FC1CDAB3}" destId="{EF6D4DAA-43F5-49E1-933E-718BC3204AB7}" srcOrd="2" destOrd="0" parTransId="{F3B3F350-8F33-4156-9C11-2B023429A7A0}" sibTransId="{D55EA009-1A77-4A24-BE7A-63A3FA153403}"/>
    <dgm:cxn modelId="{9B1D6C05-D2B7-474E-9229-EC09A2D9C272}" type="presOf" srcId="{D55EA009-1A77-4A24-BE7A-63A3FA153403}" destId="{803D501A-887E-4547-9572-E0ED33CD19C5}" srcOrd="0" destOrd="0" presId="urn:microsoft.com/office/officeart/2005/8/layout/process2"/>
    <dgm:cxn modelId="{AB9A5F26-DBF2-4DCF-8CBF-E139E8F12726}" type="presOf" srcId="{078554DB-6495-4A1A-B9AF-449C4A62AFCA}" destId="{6E384167-D9EE-4195-9C1F-DA88C645668F}" srcOrd="1" destOrd="0" presId="urn:microsoft.com/office/officeart/2005/8/layout/process2"/>
    <dgm:cxn modelId="{F5411634-27E1-4431-B495-F265F584FF28}" srcId="{99880A26-97B2-4767-9210-67C1FC1CDAB3}" destId="{4C9B4686-2A0E-4AC7-9D94-512D147DE089}" srcOrd="0" destOrd="0" parTransId="{DD3FF3B0-9283-4236-8497-13C9EDEBD56C}" sibTransId="{707A5AB8-1ED3-4709-9076-812469297B07}"/>
    <dgm:cxn modelId="{FD68AA64-5AAC-43E0-BB41-DD1914E0528C}" type="presOf" srcId="{E6308FAB-B57D-4C7F-8F61-3AE73BC0F593}" destId="{D6B19010-19C2-4B7C-A368-D48567B956C4}" srcOrd="1" destOrd="0" presId="urn:microsoft.com/office/officeart/2005/8/layout/process2"/>
    <dgm:cxn modelId="{01DF696C-1686-4E9C-BCAC-50205410F693}" type="presOf" srcId="{707A5AB8-1ED3-4709-9076-812469297B07}" destId="{D96A1419-C528-4186-ADF3-3A182DA38637}" srcOrd="0" destOrd="0" presId="urn:microsoft.com/office/officeart/2005/8/layout/process2"/>
    <dgm:cxn modelId="{6044C475-5DEC-4174-A462-53226E213729}" type="presOf" srcId="{078554DB-6495-4A1A-B9AF-449C4A62AFCA}" destId="{07232702-DB05-4C78-BCA4-ABDBAF892ABA}" srcOrd="0" destOrd="0" presId="urn:microsoft.com/office/officeart/2005/8/layout/process2"/>
    <dgm:cxn modelId="{66894B7A-4BBE-4DC8-9A45-1FA7BD25E372}" type="presOf" srcId="{4C9B4686-2A0E-4AC7-9D94-512D147DE089}" destId="{47FFED2A-480D-4BFB-A5C8-4E44BAC93641}" srcOrd="0" destOrd="0" presId="urn:microsoft.com/office/officeart/2005/8/layout/process2"/>
    <dgm:cxn modelId="{1AD3B984-8B2E-4BB6-9CE3-CA8825078AC8}" srcId="{99880A26-97B2-4767-9210-67C1FC1CDAB3}" destId="{8742C169-1F40-4C91-8FBC-278E0AF257B2}" srcOrd="1" destOrd="0" parTransId="{A8998AEC-1545-4945-AEC0-5C0FC836AF30}" sibTransId="{E6308FAB-B57D-4C7F-8F61-3AE73BC0F593}"/>
    <dgm:cxn modelId="{49AD5F86-F24F-4C0A-9E9B-D24601719DBD}" type="presOf" srcId="{707A5AB8-1ED3-4709-9076-812469297B07}" destId="{30ECEB25-DBCE-486B-9167-122B35A1F16D}" srcOrd="1" destOrd="0" presId="urn:microsoft.com/office/officeart/2005/8/layout/process2"/>
    <dgm:cxn modelId="{1701879A-D77D-4624-A90F-7F5FDFE8AF8B}" srcId="{99880A26-97B2-4767-9210-67C1FC1CDAB3}" destId="{1A548D63-DC9F-4E4B-BDF5-72E8D91040FD}" srcOrd="4" destOrd="0" parTransId="{55BEE7BF-DE81-4DAA-B502-48D9863A5FC9}" sibTransId="{BB29297F-CC8B-422F-BCFD-B6380036BFE6}"/>
    <dgm:cxn modelId="{AF17CCB0-1667-414E-9B71-6635E64FC26C}" type="presOf" srcId="{8742C169-1F40-4C91-8FBC-278E0AF257B2}" destId="{C8EC807C-3DAE-4A04-A641-2DC265034293}" srcOrd="0" destOrd="0" presId="urn:microsoft.com/office/officeart/2005/8/layout/process2"/>
    <dgm:cxn modelId="{8FE604C5-6E3A-4602-B3BC-D4AE21C595BE}" type="presOf" srcId="{E6308FAB-B57D-4C7F-8F61-3AE73BC0F593}" destId="{1644B495-07B1-406D-83D3-977792735487}" srcOrd="0" destOrd="0" presId="urn:microsoft.com/office/officeart/2005/8/layout/process2"/>
    <dgm:cxn modelId="{E47C17C6-15BC-4D23-93EC-F1A4937CF58B}" type="presOf" srcId="{EF6D4DAA-43F5-49E1-933E-718BC3204AB7}" destId="{8523A38A-AC46-4F51-8B42-0C8CF219477B}" srcOrd="0" destOrd="0" presId="urn:microsoft.com/office/officeart/2005/8/layout/process2"/>
    <dgm:cxn modelId="{A20A05CE-00B0-4687-BD8F-12ACC88EDA7D}" type="presOf" srcId="{99880A26-97B2-4767-9210-67C1FC1CDAB3}" destId="{53C2F49C-0C30-4DE8-A545-25128050B5D3}" srcOrd="0" destOrd="0" presId="urn:microsoft.com/office/officeart/2005/8/layout/process2"/>
    <dgm:cxn modelId="{6F0230D3-CB19-45DB-AFBE-B577EF5F60B5}" srcId="{99880A26-97B2-4767-9210-67C1FC1CDAB3}" destId="{8655A44E-2F98-4CC7-9837-642FB7AE3D54}" srcOrd="3" destOrd="0" parTransId="{93E8EF99-9E60-4F5F-9EAC-A16EC58D4D1A}" sibTransId="{078554DB-6495-4A1A-B9AF-449C4A62AFCA}"/>
    <dgm:cxn modelId="{5924A4D6-CD0C-43BC-9621-D56B53845C09}" type="presOf" srcId="{D55EA009-1A77-4A24-BE7A-63A3FA153403}" destId="{B16A2674-8023-4E9A-A36F-C654CD2F3113}" srcOrd="1" destOrd="0" presId="urn:microsoft.com/office/officeart/2005/8/layout/process2"/>
    <dgm:cxn modelId="{550FE1DD-9DEF-4441-9A39-F6748DF8A241}" type="presOf" srcId="{8655A44E-2F98-4CC7-9837-642FB7AE3D54}" destId="{3F39BCFD-CBBF-4EBB-8322-0F528CE7236F}" srcOrd="0" destOrd="0" presId="urn:microsoft.com/office/officeart/2005/8/layout/process2"/>
    <dgm:cxn modelId="{A746F7FA-E895-497E-B3CF-EA092EA62143}" type="presOf" srcId="{1A548D63-DC9F-4E4B-BDF5-72E8D91040FD}" destId="{1FC865FE-4831-4870-8E45-7157923DF0D3}" srcOrd="0" destOrd="0" presId="urn:microsoft.com/office/officeart/2005/8/layout/process2"/>
    <dgm:cxn modelId="{83938E1C-3B66-4859-ADB8-E7FE5CCEC522}" type="presParOf" srcId="{53C2F49C-0C30-4DE8-A545-25128050B5D3}" destId="{47FFED2A-480D-4BFB-A5C8-4E44BAC93641}" srcOrd="0" destOrd="0" presId="urn:microsoft.com/office/officeart/2005/8/layout/process2"/>
    <dgm:cxn modelId="{D9888770-4DC0-4BBE-A881-C4C89D0EDEDF}" type="presParOf" srcId="{53C2F49C-0C30-4DE8-A545-25128050B5D3}" destId="{D96A1419-C528-4186-ADF3-3A182DA38637}" srcOrd="1" destOrd="0" presId="urn:microsoft.com/office/officeart/2005/8/layout/process2"/>
    <dgm:cxn modelId="{EEBC086D-C2CD-4E07-B78D-11F25F6E3330}" type="presParOf" srcId="{D96A1419-C528-4186-ADF3-3A182DA38637}" destId="{30ECEB25-DBCE-486B-9167-122B35A1F16D}" srcOrd="0" destOrd="0" presId="urn:microsoft.com/office/officeart/2005/8/layout/process2"/>
    <dgm:cxn modelId="{E250745A-5F36-46BA-A951-79AE6E5E3176}" type="presParOf" srcId="{53C2F49C-0C30-4DE8-A545-25128050B5D3}" destId="{C8EC807C-3DAE-4A04-A641-2DC265034293}" srcOrd="2" destOrd="0" presId="urn:microsoft.com/office/officeart/2005/8/layout/process2"/>
    <dgm:cxn modelId="{A059C5EB-35CA-48E8-9E60-494EF31341AF}" type="presParOf" srcId="{53C2F49C-0C30-4DE8-A545-25128050B5D3}" destId="{1644B495-07B1-406D-83D3-977792735487}" srcOrd="3" destOrd="0" presId="urn:microsoft.com/office/officeart/2005/8/layout/process2"/>
    <dgm:cxn modelId="{C148D8BC-ACB3-4CCC-9C13-AFA92679033F}" type="presParOf" srcId="{1644B495-07B1-406D-83D3-977792735487}" destId="{D6B19010-19C2-4B7C-A368-D48567B956C4}" srcOrd="0" destOrd="0" presId="urn:microsoft.com/office/officeart/2005/8/layout/process2"/>
    <dgm:cxn modelId="{A932FF58-B376-4089-8502-F3F67CFCEF45}" type="presParOf" srcId="{53C2F49C-0C30-4DE8-A545-25128050B5D3}" destId="{8523A38A-AC46-4F51-8B42-0C8CF219477B}" srcOrd="4" destOrd="0" presId="urn:microsoft.com/office/officeart/2005/8/layout/process2"/>
    <dgm:cxn modelId="{C1A2A554-F482-4CB8-83FE-D4D9C2EC055B}" type="presParOf" srcId="{53C2F49C-0C30-4DE8-A545-25128050B5D3}" destId="{803D501A-887E-4547-9572-E0ED33CD19C5}" srcOrd="5" destOrd="0" presId="urn:microsoft.com/office/officeart/2005/8/layout/process2"/>
    <dgm:cxn modelId="{3500A697-C1EB-4BC5-B90E-ACCB9EFD08BC}" type="presParOf" srcId="{803D501A-887E-4547-9572-E0ED33CD19C5}" destId="{B16A2674-8023-4E9A-A36F-C654CD2F3113}" srcOrd="0" destOrd="0" presId="urn:microsoft.com/office/officeart/2005/8/layout/process2"/>
    <dgm:cxn modelId="{38EED8C6-A411-48EE-9A24-9E5045F316B3}" type="presParOf" srcId="{53C2F49C-0C30-4DE8-A545-25128050B5D3}" destId="{3F39BCFD-CBBF-4EBB-8322-0F528CE7236F}" srcOrd="6" destOrd="0" presId="urn:microsoft.com/office/officeart/2005/8/layout/process2"/>
    <dgm:cxn modelId="{589394A7-F147-42A1-A36D-7A0D58F50D12}" type="presParOf" srcId="{53C2F49C-0C30-4DE8-A545-25128050B5D3}" destId="{07232702-DB05-4C78-BCA4-ABDBAF892ABA}" srcOrd="7" destOrd="0" presId="urn:microsoft.com/office/officeart/2005/8/layout/process2"/>
    <dgm:cxn modelId="{996645AB-5ECF-4D9A-AC8B-4BB62A870CB7}" type="presParOf" srcId="{07232702-DB05-4C78-BCA4-ABDBAF892ABA}" destId="{6E384167-D9EE-4195-9C1F-DA88C645668F}" srcOrd="0" destOrd="0" presId="urn:microsoft.com/office/officeart/2005/8/layout/process2"/>
    <dgm:cxn modelId="{90C4E17D-3CEA-44F0-A46E-AF45E5B47C75}" type="presParOf" srcId="{53C2F49C-0C30-4DE8-A545-25128050B5D3}" destId="{1FC865FE-4831-4870-8E45-7157923DF0D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0F2F6-3C1D-8441-A8CC-368A4B2D332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2DD578-C771-4C42-977F-8C19A3E14E91}">
      <dgm:prSet phldrT="[テキスト]"/>
      <dgm:spPr>
        <a:solidFill>
          <a:srgbClr val="0A5DFF"/>
        </a:solidFill>
      </dgm:spPr>
      <dgm:t>
        <a:bodyPr/>
        <a:lstStyle/>
        <a:p>
          <a:r>
            <a: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Zoom</a:t>
          </a:r>
          <a:endParaRPr kumimoji="1" lang="ja-JP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F53BBC-488B-DA40-B682-272EF8049C68}" type="parTrans" cxnId="{E80724B1-963A-8E4D-A172-1654966D6F3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8CBB06-F414-A94A-A9DC-C42394929C5F}" type="sibTrans" cxnId="{E80724B1-963A-8E4D-A172-1654966D6F3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11DAB5-7607-7B41-92D6-007717C3EF79}">
      <dgm:prSet phldrT="[テキスト]" custT="1"/>
      <dgm:spPr>
        <a:solidFill>
          <a:srgbClr val="4B144B"/>
        </a:solidFill>
      </dgm:spPr>
      <dgm:t>
        <a:bodyPr/>
        <a:lstStyle/>
        <a:p>
          <a:r>
            <a:rPr kumimoji="1" lang="en-US" altLang="ja-JP" sz="28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UTokyo</a:t>
          </a:r>
          <a:r>
            <a:rPr kumimoji="1" lang="en-US" altLang="ja-JP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Slack</a:t>
          </a:r>
          <a:endParaRPr kumimoji="1" lang="ja-JP" alt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5A4582-613F-A348-BB47-1AE5BE640FB1}" type="parTrans" cxnId="{132BC5D1-5E86-DD4D-9320-732CFB77DCD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8512AF-C42B-5A4E-9B21-07726EF78D96}" type="sibTrans" cxnId="{132BC5D1-5E86-DD4D-9320-732CFB77DCD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D14FB3-8D5C-1841-B395-F120265C3A18}">
      <dgm:prSet phldrT="[テキスト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kumimoji="1" lang="en-US" altLang="ja-JP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ECCS Cloud Email</a:t>
          </a:r>
        </a:p>
        <a:p>
          <a:r>
            <a:rPr kumimoji="1" lang="en-US" altLang="ja-JP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</a:t>
          </a:r>
          <a:r>
            <a:rPr kumimoji="1" lang="en-US" altLang="ja-JP" sz="3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dirty="0">
              <a:solidFill>
                <a:srgbClr val="E631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dirty="0">
              <a:solidFill>
                <a:srgbClr val="FAC8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dirty="0">
              <a:solidFill>
                <a:srgbClr val="53C05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</a:t>
          </a:r>
          <a:r>
            <a:rPr kumimoji="1" lang="en-US" altLang="ja-JP" sz="3200" dirty="0">
              <a:solidFill>
                <a:srgbClr val="E930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</a:t>
          </a:r>
          <a:r>
            <a:rPr kumimoji="1" lang="en-US" altLang="ja-JP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)</a:t>
          </a:r>
          <a:endParaRPr kumimoji="1" lang="ja-JP" altLang="en-US" sz="3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851F27-38E0-7E47-8051-1293437A3669}" type="parTrans" cxnId="{A1EB932D-E5ED-7341-9D72-1FEE69C9CDC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9C7A26-5D43-7040-B470-C4E413F6B259}" type="sibTrans" cxnId="{A1EB932D-E5ED-7341-9D72-1FEE69C9CDCA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29EE93-9FA7-0548-BA40-369735B80C21}">
      <dgm:prSet phldrT="[テキスト]"/>
      <dgm:spPr>
        <a:solidFill>
          <a:srgbClr val="00A3EF"/>
        </a:solidFill>
      </dgm:spPr>
      <dgm:t>
        <a:bodyPr/>
        <a:lstStyle/>
        <a:p>
          <a:r>
            <a: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</a:t>
          </a:r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E6B8D-308E-C049-8A3E-86D3381135D5}" type="parTrans" cxnId="{DA6D326A-B9E6-CF4E-B630-0F8628D994B7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7A65E0-0F87-8B47-929B-3C544FC1673E}" type="sibTrans" cxnId="{DA6D326A-B9E6-CF4E-B630-0F8628D994B7}">
      <dgm:prSet/>
      <dgm:spPr/>
      <dgm:t>
        <a:bodyPr/>
        <a:lstStyle/>
        <a:p>
          <a:endParaRPr kumimoji="1" lang="ja-JP" alt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442CF1-5CF7-1C4A-9FA3-A8866166F4AE}" type="pres">
      <dgm:prSet presAssocID="{8BB0F2F6-3C1D-8441-A8CC-368A4B2D3323}" presName="diagram" presStyleCnt="0">
        <dgm:presLayoutVars>
          <dgm:dir/>
          <dgm:resizeHandles val="exact"/>
        </dgm:presLayoutVars>
      </dgm:prSet>
      <dgm:spPr/>
    </dgm:pt>
    <dgm:pt modelId="{6AD79C86-1AA3-2246-A68E-8F03CB831753}" type="pres">
      <dgm:prSet presAssocID="{EA2DD578-C771-4C42-977F-8C19A3E14E91}" presName="node" presStyleLbl="node1" presStyleIdx="0" presStyleCnt="4">
        <dgm:presLayoutVars>
          <dgm:bulletEnabled val="1"/>
        </dgm:presLayoutVars>
      </dgm:prSet>
      <dgm:spPr/>
    </dgm:pt>
    <dgm:pt modelId="{BAB1534E-D5AC-224E-A6FE-F3458A592AF0}" type="pres">
      <dgm:prSet presAssocID="{288CBB06-F414-A94A-A9DC-C42394929C5F}" presName="sibTrans" presStyleCnt="0"/>
      <dgm:spPr/>
    </dgm:pt>
    <dgm:pt modelId="{E6A8E393-A1A7-2645-82F7-08A8FD6A528B}" type="pres">
      <dgm:prSet presAssocID="{DC11DAB5-7607-7B41-92D6-007717C3EF79}" presName="node" presStyleLbl="node1" presStyleIdx="1" presStyleCnt="4">
        <dgm:presLayoutVars>
          <dgm:bulletEnabled val="1"/>
        </dgm:presLayoutVars>
      </dgm:prSet>
      <dgm:spPr/>
    </dgm:pt>
    <dgm:pt modelId="{0A317A95-87E6-F946-87ED-ADEDEF188DBE}" type="pres">
      <dgm:prSet presAssocID="{6D8512AF-C42B-5A4E-9B21-07726EF78D96}" presName="sibTrans" presStyleCnt="0"/>
      <dgm:spPr/>
    </dgm:pt>
    <dgm:pt modelId="{8395C063-3378-A149-8452-70BD44B4C15C}" type="pres">
      <dgm:prSet presAssocID="{28D14FB3-8D5C-1841-B395-F120265C3A18}" presName="node" presStyleLbl="node1" presStyleIdx="2" presStyleCnt="4">
        <dgm:presLayoutVars>
          <dgm:bulletEnabled val="1"/>
        </dgm:presLayoutVars>
      </dgm:prSet>
      <dgm:spPr/>
    </dgm:pt>
    <dgm:pt modelId="{013D9876-39EC-DA4E-913F-50C5D0B078B2}" type="pres">
      <dgm:prSet presAssocID="{699C7A26-5D43-7040-B470-C4E413F6B259}" presName="sibTrans" presStyleCnt="0"/>
      <dgm:spPr/>
    </dgm:pt>
    <dgm:pt modelId="{5C507474-11E2-4B41-956A-2F83A706F0AE}" type="pres">
      <dgm:prSet presAssocID="{0C29EE93-9FA7-0548-BA40-369735B80C21}" presName="node" presStyleLbl="node1" presStyleIdx="3" presStyleCnt="4">
        <dgm:presLayoutVars>
          <dgm:bulletEnabled val="1"/>
        </dgm:presLayoutVars>
      </dgm:prSet>
      <dgm:spPr/>
    </dgm:pt>
  </dgm:ptLst>
  <dgm:cxnLst>
    <dgm:cxn modelId="{5AF0C929-CF9E-B047-B538-2D012868C283}" type="presOf" srcId="{EA2DD578-C771-4C42-977F-8C19A3E14E91}" destId="{6AD79C86-1AA3-2246-A68E-8F03CB831753}" srcOrd="0" destOrd="0" presId="urn:microsoft.com/office/officeart/2005/8/layout/default"/>
    <dgm:cxn modelId="{A1EB932D-E5ED-7341-9D72-1FEE69C9CDCA}" srcId="{8BB0F2F6-3C1D-8441-A8CC-368A4B2D3323}" destId="{28D14FB3-8D5C-1841-B395-F120265C3A18}" srcOrd="2" destOrd="0" parTransId="{04851F27-38E0-7E47-8051-1293437A3669}" sibTransId="{699C7A26-5D43-7040-B470-C4E413F6B259}"/>
    <dgm:cxn modelId="{88413A5B-2A26-884B-9FC6-A4538FBF3B0A}" type="presOf" srcId="{DC11DAB5-7607-7B41-92D6-007717C3EF79}" destId="{E6A8E393-A1A7-2645-82F7-08A8FD6A528B}" srcOrd="0" destOrd="0" presId="urn:microsoft.com/office/officeart/2005/8/layout/default"/>
    <dgm:cxn modelId="{DA6D326A-B9E6-CF4E-B630-0F8628D994B7}" srcId="{8BB0F2F6-3C1D-8441-A8CC-368A4B2D3323}" destId="{0C29EE93-9FA7-0548-BA40-369735B80C21}" srcOrd="3" destOrd="0" parTransId="{929E6B8D-308E-C049-8A3E-86D3381135D5}" sibTransId="{AC7A65E0-0F87-8B47-929B-3C544FC1673E}"/>
    <dgm:cxn modelId="{96DECB74-3131-344D-9315-51BA590A6C40}" type="presOf" srcId="{8BB0F2F6-3C1D-8441-A8CC-368A4B2D3323}" destId="{C0442CF1-5CF7-1C4A-9FA3-A8866166F4AE}" srcOrd="0" destOrd="0" presId="urn:microsoft.com/office/officeart/2005/8/layout/default"/>
    <dgm:cxn modelId="{E80724B1-963A-8E4D-A172-1654966D6F3A}" srcId="{8BB0F2F6-3C1D-8441-A8CC-368A4B2D3323}" destId="{EA2DD578-C771-4C42-977F-8C19A3E14E91}" srcOrd="0" destOrd="0" parTransId="{72F53BBC-488B-DA40-B682-272EF8049C68}" sibTransId="{288CBB06-F414-A94A-A9DC-C42394929C5F}"/>
    <dgm:cxn modelId="{132BC5D1-5E86-DD4D-9320-732CFB77DCDA}" srcId="{8BB0F2F6-3C1D-8441-A8CC-368A4B2D3323}" destId="{DC11DAB5-7607-7B41-92D6-007717C3EF79}" srcOrd="1" destOrd="0" parTransId="{E35A4582-613F-A348-BB47-1AE5BE640FB1}" sibTransId="{6D8512AF-C42B-5A4E-9B21-07726EF78D96}"/>
    <dgm:cxn modelId="{CCC3C6D8-487C-1646-B33D-6F9E013503AF}" type="presOf" srcId="{28D14FB3-8D5C-1841-B395-F120265C3A18}" destId="{8395C063-3378-A149-8452-70BD44B4C15C}" srcOrd="0" destOrd="0" presId="urn:microsoft.com/office/officeart/2005/8/layout/default"/>
    <dgm:cxn modelId="{B024E6EC-9293-B441-BAFC-7957B9366E15}" type="presOf" srcId="{0C29EE93-9FA7-0548-BA40-369735B80C21}" destId="{5C507474-11E2-4B41-956A-2F83A706F0AE}" srcOrd="0" destOrd="0" presId="urn:microsoft.com/office/officeart/2005/8/layout/default"/>
    <dgm:cxn modelId="{5054C6A4-FF03-124E-8FEE-6DA50D6EB3F8}" type="presParOf" srcId="{C0442CF1-5CF7-1C4A-9FA3-A8866166F4AE}" destId="{6AD79C86-1AA3-2246-A68E-8F03CB831753}" srcOrd="0" destOrd="0" presId="urn:microsoft.com/office/officeart/2005/8/layout/default"/>
    <dgm:cxn modelId="{94F94FAD-4D5D-E84C-8DE6-83484B55D95B}" type="presParOf" srcId="{C0442CF1-5CF7-1C4A-9FA3-A8866166F4AE}" destId="{BAB1534E-D5AC-224E-A6FE-F3458A592AF0}" srcOrd="1" destOrd="0" presId="urn:microsoft.com/office/officeart/2005/8/layout/default"/>
    <dgm:cxn modelId="{0333F829-C70F-AF48-A131-8EA838FF33ED}" type="presParOf" srcId="{C0442CF1-5CF7-1C4A-9FA3-A8866166F4AE}" destId="{E6A8E393-A1A7-2645-82F7-08A8FD6A528B}" srcOrd="2" destOrd="0" presId="urn:microsoft.com/office/officeart/2005/8/layout/default"/>
    <dgm:cxn modelId="{0D4BF637-9880-E44D-9B87-95B62209EA48}" type="presParOf" srcId="{C0442CF1-5CF7-1C4A-9FA3-A8866166F4AE}" destId="{0A317A95-87E6-F946-87ED-ADEDEF188DBE}" srcOrd="3" destOrd="0" presId="urn:microsoft.com/office/officeart/2005/8/layout/default"/>
    <dgm:cxn modelId="{6C773F46-F060-8E45-BFC9-275DFC428ED6}" type="presParOf" srcId="{C0442CF1-5CF7-1C4A-9FA3-A8866166F4AE}" destId="{8395C063-3378-A149-8452-70BD44B4C15C}" srcOrd="4" destOrd="0" presId="urn:microsoft.com/office/officeart/2005/8/layout/default"/>
    <dgm:cxn modelId="{70D20937-E3BA-624D-A6DE-615793636F0C}" type="presParOf" srcId="{C0442CF1-5CF7-1C4A-9FA3-A8866166F4AE}" destId="{013D9876-39EC-DA4E-913F-50C5D0B078B2}" srcOrd="5" destOrd="0" presId="urn:microsoft.com/office/officeart/2005/8/layout/default"/>
    <dgm:cxn modelId="{517A4C70-D629-574A-841B-1F8CEB0548EE}" type="presParOf" srcId="{C0442CF1-5CF7-1C4A-9FA3-A8866166F4AE}" destId="{5C507474-11E2-4B41-956A-2F83A706F0A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ED2A-480D-4BFB-A5C8-4E44BAC93641}">
      <dsp:nvSpPr>
        <dsp:cNvPr id="0" name=""/>
        <dsp:cNvSpPr/>
      </dsp:nvSpPr>
      <dsp:spPr>
        <a:xfrm>
          <a:off x="0" y="317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Access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  <a:endParaRPr kumimoji="1" lang="ja-JP" altLang="en-US" sz="2400" kern="1200" dirty="0"/>
        </a:p>
      </dsp:txBody>
      <dsp:txXfrm>
        <a:off x="21734" y="24907"/>
        <a:ext cx="4990600" cy="698596"/>
      </dsp:txXfrm>
    </dsp:sp>
    <dsp:sp modelId="{D96A1419-C528-4186-ADF3-3A182DA38637}">
      <dsp:nvSpPr>
        <dsp:cNvPr id="0" name=""/>
        <dsp:cNvSpPr/>
      </dsp:nvSpPr>
      <dsp:spPr>
        <a:xfrm rot="5400000">
          <a:off x="2377896" y="76378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791616"/>
        <a:ext cx="200356" cy="194792"/>
      </dsp:txXfrm>
    </dsp:sp>
    <dsp:sp modelId="{C8EC807C-3DAE-4A04-A641-2DC265034293}">
      <dsp:nvSpPr>
        <dsp:cNvPr id="0" name=""/>
        <dsp:cNvSpPr/>
      </dsp:nvSpPr>
      <dsp:spPr>
        <a:xfrm>
          <a:off x="0" y="1116270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“Sign in with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Account”</a:t>
          </a:r>
          <a:endParaRPr kumimoji="1" lang="ja-JP" altLang="en-US" sz="2400" kern="1200" dirty="0"/>
        </a:p>
      </dsp:txBody>
      <dsp:txXfrm>
        <a:off x="21734" y="1138004"/>
        <a:ext cx="4990600" cy="698596"/>
      </dsp:txXfrm>
    </dsp:sp>
    <dsp:sp modelId="{1644B495-07B1-406D-83D3-977792735487}">
      <dsp:nvSpPr>
        <dsp:cNvPr id="0" name=""/>
        <dsp:cNvSpPr/>
      </dsp:nvSpPr>
      <dsp:spPr>
        <a:xfrm rot="5400000">
          <a:off x="2377896" y="1876886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1904713"/>
        <a:ext cx="200356" cy="194792"/>
      </dsp:txXfrm>
    </dsp:sp>
    <dsp:sp modelId="{8523A38A-AC46-4F51-8B42-0C8CF219477B}">
      <dsp:nvSpPr>
        <dsp:cNvPr id="0" name=""/>
        <dsp:cNvSpPr/>
      </dsp:nvSpPr>
      <dsp:spPr>
        <a:xfrm>
          <a:off x="0" y="2229366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Review the Terms of Service</a:t>
          </a:r>
        </a:p>
      </dsp:txBody>
      <dsp:txXfrm>
        <a:off x="21734" y="2251100"/>
        <a:ext cx="4990600" cy="698596"/>
      </dsp:txXfrm>
    </dsp:sp>
    <dsp:sp modelId="{803D501A-887E-4547-9572-E0ED33CD19C5}">
      <dsp:nvSpPr>
        <dsp:cNvPr id="0" name=""/>
        <dsp:cNvSpPr/>
      </dsp:nvSpPr>
      <dsp:spPr>
        <a:xfrm rot="5400000">
          <a:off x="2377896" y="2989982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3017809"/>
        <a:ext cx="200356" cy="194792"/>
      </dsp:txXfrm>
    </dsp:sp>
    <dsp:sp modelId="{3F39BCFD-CBBF-4EBB-8322-0F528CE7236F}">
      <dsp:nvSpPr>
        <dsp:cNvPr id="0" name=""/>
        <dsp:cNvSpPr/>
      </dsp:nvSpPr>
      <dsp:spPr>
        <a:xfrm>
          <a:off x="0" y="334246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Open Workspaces in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</a:p>
      </dsp:txBody>
      <dsp:txXfrm>
        <a:off x="21734" y="3364197"/>
        <a:ext cx="4990600" cy="698596"/>
      </dsp:txXfrm>
    </dsp:sp>
    <dsp:sp modelId="{07232702-DB05-4C78-BCA4-ABDBAF892ABA}">
      <dsp:nvSpPr>
        <dsp:cNvPr id="0" name=""/>
        <dsp:cNvSpPr/>
      </dsp:nvSpPr>
      <dsp:spPr>
        <a:xfrm rot="5400000">
          <a:off x="2377896" y="410307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4130906"/>
        <a:ext cx="200356" cy="194792"/>
      </dsp:txXfrm>
    </dsp:sp>
    <dsp:sp modelId="{1FC865FE-4831-4870-8E45-7157923DF0D3}">
      <dsp:nvSpPr>
        <dsp:cNvPr id="0" name=""/>
        <dsp:cNvSpPr/>
      </dsp:nvSpPr>
      <dsp:spPr>
        <a:xfrm>
          <a:off x="0" y="4455559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Choose a workspace you will join</a:t>
          </a:r>
        </a:p>
      </dsp:txBody>
      <dsp:txXfrm>
        <a:off x="21734" y="4477293"/>
        <a:ext cx="4990600" cy="698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ED2A-480D-4BFB-A5C8-4E44BAC93641}">
      <dsp:nvSpPr>
        <dsp:cNvPr id="0" name=""/>
        <dsp:cNvSpPr/>
      </dsp:nvSpPr>
      <dsp:spPr>
        <a:xfrm>
          <a:off x="0" y="317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Access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  <a:endParaRPr kumimoji="1" lang="ja-JP" altLang="en-US" sz="2400" kern="1200" dirty="0"/>
        </a:p>
      </dsp:txBody>
      <dsp:txXfrm>
        <a:off x="21734" y="24907"/>
        <a:ext cx="4990600" cy="698596"/>
      </dsp:txXfrm>
    </dsp:sp>
    <dsp:sp modelId="{D96A1419-C528-4186-ADF3-3A182DA38637}">
      <dsp:nvSpPr>
        <dsp:cNvPr id="0" name=""/>
        <dsp:cNvSpPr/>
      </dsp:nvSpPr>
      <dsp:spPr>
        <a:xfrm rot="5400000">
          <a:off x="2377896" y="76378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791616"/>
        <a:ext cx="200356" cy="194792"/>
      </dsp:txXfrm>
    </dsp:sp>
    <dsp:sp modelId="{C8EC807C-3DAE-4A04-A641-2DC265034293}">
      <dsp:nvSpPr>
        <dsp:cNvPr id="0" name=""/>
        <dsp:cNvSpPr/>
      </dsp:nvSpPr>
      <dsp:spPr>
        <a:xfrm>
          <a:off x="0" y="1116270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“Sign in with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Account”</a:t>
          </a:r>
          <a:endParaRPr kumimoji="1" lang="ja-JP" altLang="en-US" sz="2400" kern="1200" dirty="0"/>
        </a:p>
      </dsp:txBody>
      <dsp:txXfrm>
        <a:off x="21734" y="1138004"/>
        <a:ext cx="4990600" cy="698596"/>
      </dsp:txXfrm>
    </dsp:sp>
    <dsp:sp modelId="{1644B495-07B1-406D-83D3-977792735487}">
      <dsp:nvSpPr>
        <dsp:cNvPr id="0" name=""/>
        <dsp:cNvSpPr/>
      </dsp:nvSpPr>
      <dsp:spPr>
        <a:xfrm rot="5400000">
          <a:off x="2377896" y="1876886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1904713"/>
        <a:ext cx="200356" cy="194792"/>
      </dsp:txXfrm>
    </dsp:sp>
    <dsp:sp modelId="{8523A38A-AC46-4F51-8B42-0C8CF219477B}">
      <dsp:nvSpPr>
        <dsp:cNvPr id="0" name=""/>
        <dsp:cNvSpPr/>
      </dsp:nvSpPr>
      <dsp:spPr>
        <a:xfrm>
          <a:off x="0" y="2229366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Review the Terms of Service</a:t>
          </a:r>
        </a:p>
      </dsp:txBody>
      <dsp:txXfrm>
        <a:off x="21734" y="2251100"/>
        <a:ext cx="4990600" cy="698596"/>
      </dsp:txXfrm>
    </dsp:sp>
    <dsp:sp modelId="{803D501A-887E-4547-9572-E0ED33CD19C5}">
      <dsp:nvSpPr>
        <dsp:cNvPr id="0" name=""/>
        <dsp:cNvSpPr/>
      </dsp:nvSpPr>
      <dsp:spPr>
        <a:xfrm rot="5400000">
          <a:off x="2377896" y="2989982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3017809"/>
        <a:ext cx="200356" cy="194792"/>
      </dsp:txXfrm>
    </dsp:sp>
    <dsp:sp modelId="{3F39BCFD-CBBF-4EBB-8322-0F528CE7236F}">
      <dsp:nvSpPr>
        <dsp:cNvPr id="0" name=""/>
        <dsp:cNvSpPr/>
      </dsp:nvSpPr>
      <dsp:spPr>
        <a:xfrm>
          <a:off x="0" y="3342463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Open Workspaces in </a:t>
          </a:r>
          <a:r>
            <a:rPr kumimoji="1" lang="en-US" altLang="ja-JP" sz="2400" kern="1200" dirty="0" err="1"/>
            <a:t>UTokyo</a:t>
          </a:r>
          <a:r>
            <a:rPr kumimoji="1" lang="en-US" altLang="ja-JP" sz="2400" kern="1200" dirty="0"/>
            <a:t> Slack</a:t>
          </a:r>
        </a:p>
      </dsp:txBody>
      <dsp:txXfrm>
        <a:off x="21734" y="3364197"/>
        <a:ext cx="4990600" cy="698596"/>
      </dsp:txXfrm>
    </dsp:sp>
    <dsp:sp modelId="{07232702-DB05-4C78-BCA4-ABDBAF892ABA}">
      <dsp:nvSpPr>
        <dsp:cNvPr id="0" name=""/>
        <dsp:cNvSpPr/>
      </dsp:nvSpPr>
      <dsp:spPr>
        <a:xfrm rot="5400000">
          <a:off x="2377896" y="4103079"/>
          <a:ext cx="278274" cy="333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 rot="-5400000">
        <a:off x="2416855" y="4130906"/>
        <a:ext cx="200356" cy="194792"/>
      </dsp:txXfrm>
    </dsp:sp>
    <dsp:sp modelId="{1FC865FE-4831-4870-8E45-7157923DF0D3}">
      <dsp:nvSpPr>
        <dsp:cNvPr id="0" name=""/>
        <dsp:cNvSpPr/>
      </dsp:nvSpPr>
      <dsp:spPr>
        <a:xfrm>
          <a:off x="0" y="4455559"/>
          <a:ext cx="5034068" cy="742064"/>
        </a:xfrm>
        <a:prstGeom prst="roundRect">
          <a:avLst>
            <a:gd name="adj" fmla="val 10000"/>
          </a:avLst>
        </a:prstGeom>
        <a:solidFill>
          <a:srgbClr val="155F9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/>
            <a:t>Choose a workspace you will join</a:t>
          </a:r>
        </a:p>
      </dsp:txBody>
      <dsp:txXfrm>
        <a:off x="21734" y="4477293"/>
        <a:ext cx="4990600" cy="698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79C86-1AA3-2246-A68E-8F03CB831753}">
      <dsp:nvSpPr>
        <dsp:cNvPr id="0" name=""/>
        <dsp:cNvSpPr/>
      </dsp:nvSpPr>
      <dsp:spPr>
        <a:xfrm>
          <a:off x="2841" y="19210"/>
          <a:ext cx="2253900" cy="1352340"/>
        </a:xfrm>
        <a:prstGeom prst="rect">
          <a:avLst/>
        </a:prstGeom>
        <a:solidFill>
          <a:srgbClr val="0A5D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Zoom</a:t>
          </a:r>
          <a:endParaRPr kumimoji="1" lang="ja-JP" altLang="en-US" sz="3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41" y="19210"/>
        <a:ext cx="2253900" cy="1352340"/>
      </dsp:txXfrm>
    </dsp:sp>
    <dsp:sp modelId="{E6A8E393-A1A7-2645-82F7-08A8FD6A528B}">
      <dsp:nvSpPr>
        <dsp:cNvPr id="0" name=""/>
        <dsp:cNvSpPr/>
      </dsp:nvSpPr>
      <dsp:spPr>
        <a:xfrm>
          <a:off x="2482131" y="19210"/>
          <a:ext cx="2253900" cy="1352340"/>
        </a:xfrm>
        <a:prstGeom prst="rect">
          <a:avLst/>
        </a:prstGeom>
        <a:solidFill>
          <a:srgbClr val="4B144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UTokyo</a:t>
          </a:r>
          <a:r>
            <a:rPr kumimoji="1" lang="en-US" altLang="ja-JP" sz="2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Slack</a:t>
          </a:r>
          <a:endParaRPr kumimoji="1" lang="ja-JP" alt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82131" y="19210"/>
        <a:ext cx="2253900" cy="1352340"/>
      </dsp:txXfrm>
    </dsp:sp>
    <dsp:sp modelId="{8395C063-3378-A149-8452-70BD44B4C15C}">
      <dsp:nvSpPr>
        <dsp:cNvPr id="0" name=""/>
        <dsp:cNvSpPr/>
      </dsp:nvSpPr>
      <dsp:spPr>
        <a:xfrm>
          <a:off x="4961421" y="19210"/>
          <a:ext cx="2253900" cy="1352340"/>
        </a:xfrm>
        <a:prstGeom prst="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ECCS Cloud Email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</a:t>
          </a:r>
          <a:r>
            <a:rPr kumimoji="1" lang="en-US" altLang="ja-JP" sz="3200" kern="1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kern="1200" dirty="0">
              <a:solidFill>
                <a:srgbClr val="E631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kern="1200" dirty="0">
              <a:solidFill>
                <a:srgbClr val="FAC8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</a:t>
          </a:r>
          <a:r>
            <a:rPr kumimoji="1" lang="en-US" altLang="ja-JP" sz="3200" kern="1200" dirty="0">
              <a:solidFill>
                <a:srgbClr val="4A83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</a:t>
          </a:r>
          <a:r>
            <a:rPr kumimoji="1" lang="en-US" altLang="ja-JP" sz="3200" kern="1200" dirty="0">
              <a:solidFill>
                <a:srgbClr val="53C05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</a:t>
          </a:r>
          <a:r>
            <a:rPr kumimoji="1" lang="en-US" altLang="ja-JP" sz="3200" kern="1200" dirty="0">
              <a:solidFill>
                <a:srgbClr val="E930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</a:t>
          </a:r>
          <a:r>
            <a:rPr kumimoji="1" lang="en-US" altLang="ja-JP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)</a:t>
          </a:r>
          <a:endParaRPr kumimoji="1" lang="ja-JP" altLang="en-US" sz="3200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61421" y="19210"/>
        <a:ext cx="2253900" cy="1352340"/>
      </dsp:txXfrm>
    </dsp:sp>
    <dsp:sp modelId="{5C507474-11E2-4B41-956A-2F83A706F0AE}">
      <dsp:nvSpPr>
        <dsp:cNvPr id="0" name=""/>
        <dsp:cNvSpPr/>
      </dsp:nvSpPr>
      <dsp:spPr>
        <a:xfrm>
          <a:off x="7440711" y="19210"/>
          <a:ext cx="2253900" cy="1352340"/>
        </a:xfrm>
        <a:prstGeom prst="rect">
          <a:avLst/>
        </a:prstGeom>
        <a:solidFill>
          <a:srgbClr val="00A3E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</a:t>
          </a:r>
          <a:endParaRPr kumimoji="1" lang="ja-JP" altLang="en-US" sz="39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440711" y="19210"/>
        <a:ext cx="2253900" cy="1352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A4338-2B97-43C1-AE79-82EAB43E70B8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72FE4-D4FB-41CC-911D-1A8538F305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3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91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43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28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99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18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85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7DF2000-4CFD-0C6C-84F0-860343B22A9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7C7E4B6-21F2-1124-59EF-0F4896C5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60F3B-40BE-DA45-0D09-5CA6FE1C0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C9A93-41BC-DD64-02BC-BF8ECF3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268DE-3E09-B9A6-521E-ECA40FC4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F163B-7666-DAC7-3F87-715E149F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B179E-A620-8CC5-A4E0-92EE77625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A2968-4B11-0687-BC1E-E54637A4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AAFC2-EA2B-84D8-6181-79B9C033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50C50-7C8F-BDFB-59DC-7E748F2E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F24DC-5BD7-7FD0-FB33-E12075D7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PartIII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4BAD5-108F-0BEE-C91E-9E834D8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38C3DF9-5F25-FC32-B770-C84E7407581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8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AF54-08E3-D019-42EC-8D25CF2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699F1-B038-362A-C206-7243A87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004AA-7484-E745-6B8F-9458069E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5F2DF1F-64F5-12E9-9184-628E5709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A8FF041-85DE-2CFF-99A0-454FB80E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005E5EF-D837-1B73-6BDF-AF01507E2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6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3A363-1C2A-5EA5-0792-D7296D9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DDFC63-3336-60B3-40AD-F86ACE0F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A329B63-E0C7-88F5-4CAF-CCE7B8A0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EDCF5F-D5B0-4B55-CE17-38A2349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A073E-5F66-6162-7607-562D36E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003CF-6969-17DE-4CEE-1DC3C14C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433E56-6903-D71A-8A4B-599F564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2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AF4A46A-1AC4-2EB3-5118-2104AF853FE6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498000"/>
            <a:ext cx="12192000" cy="360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2DBBF-AC73-A5EB-1DA9-152EA4AD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B2423-EDA7-E3C9-99F4-0A6A98B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51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833BCC-2C65-C0F6-35D4-70553AA5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/>
              <a:t>2024/9/13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10322E-B731-CD41-C4B3-E35EB9B58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2000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altLang="ja-JP" dirty="0"/>
              <a:t>2024 A Semester utelecon Information Session Part II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8734D-01FE-2717-6D8D-28D5B737D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38D974C-B194-4AA9-B594-062E052A82E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D8BEB5-2712-E7A0-6BF6-E7148F3B498F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936000"/>
            <a:ext cx="12192000" cy="72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6D4178-E55D-D7F1-78C5-CB1EB581E8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hyperlink" Target="https://app.sli.do/event/faBx8JbTgARtVdPB75oNQ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in.webex.com/signi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sli.do/even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tokyo.enterprise.slack.com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utelecon.adm.u-tokyo.ac.jp/en/slack/workspa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telecon.adm.u-tokyo.ac.jp/slack/workspace/conne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telecon.adm.u-tokyo.ac.jp/en/slack/details#mws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google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age-mgt.ecc.u-tokyo.ac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-old.ecc.u-tokyo.ac.jp/storage_mg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old.ecc.u-tokyo.ac.jp/storage_mgt/" TargetMode="External"/><Relationship Id="rId2" Type="http://schemas.openxmlformats.org/officeDocument/2006/relationships/hyperlink" Target="https://utelecon.adm.u-tokyo.ac.jp/en/google/drive/shared_dr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faBx8JbTgARtVdPB75oNQ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i.d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.com/logi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https://univtokyo.sharepoint.com/sites/utokyoportal/wiki/d/Email_System_for_staff.aspx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nivtokyo.sharepoint.com/sites/utokyoportal/wiki/d/OneDrive_Change_Storage_Limit.aspx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nivtokyo.sharepoint.com/sites/utokyoportal/wiki/d/Teams_Change_Storage_Limit.aspx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notice/2024/03-chatbot-ui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docs/ai-tools-in-classes" TargetMode="External"/><Relationship Id="rId2" Type="http://schemas.openxmlformats.org/officeDocument/2006/relationships/hyperlink" Target="https://utelecon.adm.u-tokyo.ac.jp/docs/20230403-generative-a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ivtokyo.sharepoint.com/sites/Security/SitePages/en/ai_use_security_guideline.aspx" TargetMode="External"/><Relationship Id="rId4" Type="http://schemas.openxmlformats.org/officeDocument/2006/relationships/hyperlink" Target="https://utelecon.adm.u-tokyo.ac.jp/en/docs/ai-tools-in-classes-student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notice/2024/03-microsoft-copilot" TargetMode="External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li.do/" TargetMode="External"/><Relationship Id="rId4" Type="http://schemas.openxmlformats.org/officeDocument/2006/relationships/hyperlink" Target="https://app.sli.do/event/faBx8JbTgARtVdPB75oNQB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utelecon.adm.u-tokyo.ac.jp/en/suppo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elecon.adm.u-tokyo.ac.jp/en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portal/wiki/d/IT_Tool.aspx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-tokyo-ac-jp.zoom.us/profil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faculty_members/zoom_access_contro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en/zoom/licen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9B836-353B-0EDB-5101-3437F71F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r>
              <a:rPr kumimoji="1" lang="en-US" altLang="ja-JP" sz="4400" dirty="0"/>
              <a:t>Part II:</a:t>
            </a:r>
            <a:br>
              <a:rPr kumimoji="1" lang="en-US" altLang="ja-JP" sz="4400" dirty="0"/>
            </a:br>
            <a:r>
              <a:rPr kumimoji="1" lang="en-US" altLang="ja-JP" sz="4400" dirty="0"/>
              <a:t>Communication Tools and Cloud Services Available in </a:t>
            </a:r>
            <a:r>
              <a:rPr kumimoji="1" lang="en-US" altLang="ja-JP" sz="4400" dirty="0" err="1"/>
              <a:t>UTokyo</a:t>
            </a:r>
            <a:endParaRPr kumimoji="1" lang="en-US" altLang="ja-JP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A3CDA6-C2CF-9E57-ABBE-E6FF1371E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r>
              <a:rPr lang="en-US" altLang="ja-JP" dirty="0"/>
              <a:t>Presenter</a:t>
            </a:r>
            <a:r>
              <a:rPr kumimoji="1" lang="en-US" altLang="ja-JP" dirty="0"/>
              <a:t>:	SATO Hiroya</a:t>
            </a:r>
          </a:p>
          <a:p>
            <a:r>
              <a:rPr kumimoji="1" lang="en-US" altLang="ja-JP" dirty="0"/>
              <a:t>		Senior Staff,</a:t>
            </a:r>
          </a:p>
          <a:p>
            <a:r>
              <a:rPr kumimoji="1" lang="en-US" altLang="ja-JP" dirty="0"/>
              <a:t>		</a:t>
            </a:r>
            <a:r>
              <a:rPr kumimoji="1" lang="en-US" altLang="ja-JP" spc="-40" dirty="0"/>
              <a:t>Digital Transformation Promotion Group,</a:t>
            </a:r>
            <a:br>
              <a:rPr kumimoji="1" lang="en-US" altLang="ja-JP" spc="-40" dirty="0"/>
            </a:br>
            <a:r>
              <a:rPr kumimoji="1" lang="en-US" altLang="ja-JP" dirty="0"/>
              <a:t>		</a:t>
            </a:r>
            <a:r>
              <a:rPr lang="en-US" altLang="ja-JP" dirty="0"/>
              <a:t>Information Systems Department</a:t>
            </a:r>
            <a:endParaRPr kumimoji="1" lang="en-US" altLang="ja-JP" dirty="0"/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AF9C5F6-5967-1ECA-726E-1426D4EABB61}"/>
              </a:ext>
            </a:extLst>
          </p:cNvPr>
          <p:cNvSpPr txBox="1">
            <a:spLocks/>
          </p:cNvSpPr>
          <p:nvPr/>
        </p:nvSpPr>
        <p:spPr>
          <a:xfrm>
            <a:off x="2735179" y="2484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2400" dirty="0"/>
              <a:t>Information Session on ICT Systems and Tools for </a:t>
            </a:r>
            <a:r>
              <a:rPr kumimoji="1" lang="en-US" altLang="ja-JP" sz="2400" dirty="0" err="1"/>
              <a:t>UTokyo</a:t>
            </a:r>
            <a:r>
              <a:rPr kumimoji="1" lang="en-US" altLang="ja-JP" sz="2400" dirty="0"/>
              <a:t> Members</a:t>
            </a:r>
            <a:br>
              <a:rPr kumimoji="1" lang="en-US" altLang="ja-JP" sz="2400" dirty="0"/>
            </a:br>
            <a:r>
              <a:rPr kumimoji="1" lang="en-US" altLang="ja-JP" sz="2400" dirty="0"/>
              <a:t>(</a:t>
            </a:r>
            <a:r>
              <a:rPr kumimoji="1" lang="en-US" altLang="ja-JP" sz="2400" i="1" dirty="0"/>
              <a:t>Conducted in English</a:t>
            </a:r>
            <a:r>
              <a:rPr kumimoji="1" lang="en-US" altLang="ja-JP" sz="2400" dirty="0"/>
              <a:t>)</a:t>
            </a:r>
            <a:endParaRPr lang="en-US" altLang="ja-JP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031E0-5EAC-5BB3-ED3F-9A4B44183230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97E7BDA-A854-662D-F4FA-EA220B431B09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2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3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5F9396-BDDB-867D-9274-468856FBFD09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A78AE-1640-3F50-1460-79D8E6CCC9B2}"/>
              </a:ext>
            </a:extLst>
          </p:cNvPr>
          <p:cNvSpPr txBox="1"/>
          <p:nvPr/>
        </p:nvSpPr>
        <p:spPr>
          <a:xfrm>
            <a:off x="8528817" y="6550223"/>
            <a:ext cx="3663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>
                <a:solidFill>
                  <a:schemeClr val="bg1"/>
                </a:solidFill>
                <a:latin typeface="Consolas" panose="020B0609020204030204" pitchFamily="49" charset="0"/>
              </a:rPr>
              <a:t>Ver 2.60 Last updated on 2024/09/11</a:t>
            </a:r>
            <a:endParaRPr kumimoji="1" lang="ja-JP" alt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Webex</a:t>
            </a:r>
            <a:endParaRPr lang="ja-JP" altLang="en-US" sz="3600" b="0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D75C40B-D94A-D607-DFE7-6A0B271BC4F1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DA0C773-89C5-7E87-6CC7-D9D82B074D3E}"/>
              </a:ext>
            </a:extLst>
          </p:cNvPr>
          <p:cNvSpPr/>
          <p:nvPr/>
        </p:nvSpPr>
        <p:spPr>
          <a:xfrm>
            <a:off x="5119136" y="3361056"/>
            <a:ext cx="349146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8C94D4-61FB-7C0A-1EE1-DAD4CCB0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C090944-8E9C-F112-68CC-8CBF4308FF31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070927-7D7A-0F41-9B89-4EFFE0DD59DD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A45B1A-6684-156D-CFF5-8AAE5DEF9054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656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Webex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" sz="3200" dirty="0"/>
              <a:t>Tools for </a:t>
            </a:r>
            <a:r>
              <a:rPr lang="en-US" altLang="ja" sz="3200" b="1" dirty="0">
                <a:solidFill>
                  <a:srgbClr val="155F90"/>
                </a:solidFill>
              </a:rPr>
              <a:t>online meetings</a:t>
            </a:r>
            <a:endParaRPr lang="en-US" altLang="ja-JP" sz="3200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ja" dirty="0"/>
              <a:t>Particularly suitable for large-scale online conferences or webinars.</a:t>
            </a:r>
          </a:p>
          <a:p>
            <a:pPr marL="914400" lvl="2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ja" sz="2400" dirty="0"/>
              <a:t>e.g., customizable registration screens</a:t>
            </a:r>
            <a:endParaRPr lang="en-US" altLang="ja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ja" dirty="0"/>
              <a:t>You can host webinars without application in advance.</a:t>
            </a:r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ja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4564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4AC94429-DDB5-2E3B-28BC-5401817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16" y="1163433"/>
            <a:ext cx="4649032" cy="52625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Webex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Enter your </a:t>
            </a:r>
            <a:r>
              <a:rPr lang="en-US" altLang="ja-JP" sz="3200" dirty="0" err="1"/>
              <a:t>UTokyo</a:t>
            </a:r>
            <a:r>
              <a:rPr lang="en-US" altLang="ja-JP" sz="3200" dirty="0"/>
              <a:t> Account to</a:t>
            </a:r>
            <a:br>
              <a:rPr lang="en-US" altLang="ja-JP" sz="3200" dirty="0"/>
            </a:br>
            <a:r>
              <a:rPr lang="en-US" altLang="ja-JP" sz="3200" dirty="0"/>
              <a:t>the Email Address field and go Next.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7981576" y="4012602"/>
            <a:ext cx="3329192" cy="677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4636827" y="2661079"/>
            <a:ext cx="3291560" cy="1803335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>
            <a:cxnSpLocks/>
          </p:cNvCxnSpPr>
          <p:nvPr/>
        </p:nvCxnSpPr>
        <p:spPr>
          <a:xfrm>
            <a:off x="1140311" y="2671614"/>
            <a:ext cx="38593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041A70-0AFF-29C8-35B3-D857075D5D38}"/>
              </a:ext>
            </a:extLst>
          </p:cNvPr>
          <p:cNvCxnSpPr>
            <a:cxnSpLocks/>
          </p:cNvCxnSpPr>
          <p:nvPr/>
        </p:nvCxnSpPr>
        <p:spPr>
          <a:xfrm>
            <a:off x="2941115" y="1945685"/>
            <a:ext cx="2727827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C338D4-31F1-7C36-D75A-E4CE362D9261}"/>
              </a:ext>
            </a:extLst>
          </p:cNvPr>
          <p:cNvSpPr txBox="1"/>
          <p:nvPr/>
        </p:nvSpPr>
        <p:spPr>
          <a:xfrm>
            <a:off x="1795704" y="189800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44A75D-3C19-9E9E-052D-06A4B8F45C47}"/>
              </a:ext>
            </a:extLst>
          </p:cNvPr>
          <p:cNvSpPr txBox="1"/>
          <p:nvPr/>
        </p:nvSpPr>
        <p:spPr>
          <a:xfrm>
            <a:off x="3062156" y="5932373"/>
            <a:ext cx="448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https://signin.webex.com/signin</a:t>
            </a:r>
            <a:endParaRPr lang="en-US" altLang="ja-JP" sz="2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1AD8AF5-86E4-20F8-C2EE-BE16299A9F9F}"/>
              </a:ext>
            </a:extLst>
          </p:cNvPr>
          <p:cNvSpPr txBox="1"/>
          <p:nvPr/>
        </p:nvSpPr>
        <p:spPr>
          <a:xfrm>
            <a:off x="1021358" y="45147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4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Slido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249647B-FB2B-2298-5F14-33EB328F63C6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80CED2-D49E-A176-39CA-07218B0D3AB1}"/>
              </a:ext>
            </a:extLst>
          </p:cNvPr>
          <p:cNvSpPr/>
          <p:nvPr/>
        </p:nvSpPr>
        <p:spPr>
          <a:xfrm>
            <a:off x="5119136" y="3361056"/>
            <a:ext cx="349146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BE8263-19E8-7478-6D07-0F3150348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A8DA5A3-928F-7778-E6C7-38AC5208AE3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B0FCD-F13E-419B-707E-B94A2D39864E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C1FD07-75E6-B893-0264-948E6F52AF5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92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Slido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" sz="3200" b="1" dirty="0">
                <a:solidFill>
                  <a:srgbClr val="155F90"/>
                </a:solidFill>
              </a:rPr>
              <a:t>Q&amp;A and polling platform </a:t>
            </a:r>
            <a:r>
              <a:rPr lang="en-US" altLang="ja" sz="3200" dirty="0"/>
              <a:t>for meetings and events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Create a page like a bulletin board for each event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Allows anonymous questions to be asked and answered by moderators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ja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AAA6F22-C3E2-570F-2B80-A4CB0C7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94" y="3198587"/>
            <a:ext cx="5691255" cy="2730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1238025-5594-F586-5B8D-ACF517825D52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1FAEDD2-AF95-DE0E-486D-52DAFC1FB190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63AC574-017E-5F7A-BE9E-F1739B153EE3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5F4A896-B70A-1FE5-864D-8F68374C7C48}"/>
              </a:ext>
            </a:extLst>
          </p:cNvPr>
          <p:cNvSpPr txBox="1"/>
          <p:nvPr/>
        </p:nvSpPr>
        <p:spPr>
          <a:xfrm>
            <a:off x="7505700" y="3731052"/>
            <a:ext cx="4613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</a:pPr>
            <a:r>
              <a:rPr lang="en-US" altLang="ja" sz="2400" b="1" dirty="0">
                <a:solidFill>
                  <a:schemeClr val="accent6"/>
                </a:solidFill>
              </a:rPr>
              <a:t>Also being used in today’s session!</a:t>
            </a:r>
          </a:p>
        </p:txBody>
      </p:sp>
    </p:spTree>
    <p:extLst>
      <p:ext uri="{BB962C8B-B14F-4D97-AF65-F5344CB8AC3E}">
        <p14:creationId xmlns:p14="http://schemas.microsoft.com/office/powerpoint/2010/main" val="86369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A8C679A3-842D-19C6-4E4D-82AC0FE4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826" y="1163433"/>
            <a:ext cx="4649032" cy="51277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Log in Your Licensed </a:t>
            </a:r>
            <a:r>
              <a:rPr kumimoji="1" lang="en-US" altLang="ja-JP" dirty="0" err="1"/>
              <a:t>Slido</a:t>
            </a:r>
            <a:r>
              <a:rPr kumimoji="1" lang="en-US" altLang="ja-JP" dirty="0"/>
              <a:t>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Enter your </a:t>
            </a:r>
            <a:r>
              <a:rPr lang="en-US" altLang="ja-JP" sz="3200" dirty="0" err="1"/>
              <a:t>UTokyo</a:t>
            </a:r>
            <a:r>
              <a:rPr lang="en-US" altLang="ja-JP" sz="3200" dirty="0"/>
              <a:t> Account to</a:t>
            </a:r>
            <a:br>
              <a:rPr lang="en-US" altLang="ja-JP" sz="3200" dirty="0"/>
            </a:br>
            <a:r>
              <a:rPr lang="en-US" altLang="ja-JP" sz="3200" dirty="0"/>
              <a:t>the Your email field and Continue.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15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3A3DABF-048C-E27B-A9DA-1FA36F59876D}"/>
              </a:ext>
            </a:extLst>
          </p:cNvPr>
          <p:cNvGrpSpPr/>
          <p:nvPr/>
        </p:nvGrpSpPr>
        <p:grpSpPr>
          <a:xfrm>
            <a:off x="3881965" y="-1900835"/>
            <a:ext cx="1794597" cy="1076758"/>
            <a:chOff x="3314" y="157001"/>
            <a:chExt cx="1794597" cy="107675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3827AE8-3D9C-84BE-E154-EDD5E7852A0E}"/>
                </a:ext>
              </a:extLst>
            </p:cNvPr>
            <p:cNvSpPr/>
            <p:nvPr/>
          </p:nvSpPr>
          <p:spPr>
            <a:xfrm>
              <a:off x="3314" y="157001"/>
              <a:ext cx="1794597" cy="1076758"/>
            </a:xfrm>
            <a:prstGeom prst="rect">
              <a:avLst/>
            </a:prstGeom>
            <a:solidFill>
              <a:srgbClr val="0A5D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3BF246D0-3B6D-028D-4EDF-F9806A525DC2}"/>
                </a:ext>
              </a:extLst>
            </p:cNvPr>
            <p:cNvSpPr txBox="1"/>
            <p:nvPr/>
          </p:nvSpPr>
          <p:spPr>
            <a:xfrm>
              <a:off x="3314" y="157001"/>
              <a:ext cx="1794597" cy="1076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600" kern="1200" dirty="0"/>
                <a:t>zoom</a:t>
              </a:r>
              <a:endParaRPr kumimoji="1" lang="ja-JP" altLang="en-US" sz="2600" kern="1200"/>
            </a:p>
          </p:txBody>
        </p:sp>
      </p:grp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7549330" y="4561242"/>
            <a:ext cx="4144232" cy="677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3162300" y="2661079"/>
            <a:ext cx="4292749" cy="222756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>
            <a:cxnSpLocks/>
          </p:cNvCxnSpPr>
          <p:nvPr/>
        </p:nvCxnSpPr>
        <p:spPr>
          <a:xfrm>
            <a:off x="1140311" y="2671614"/>
            <a:ext cx="32316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041A70-0AFF-29C8-35B3-D857075D5D38}"/>
              </a:ext>
            </a:extLst>
          </p:cNvPr>
          <p:cNvCxnSpPr>
            <a:cxnSpLocks/>
          </p:cNvCxnSpPr>
          <p:nvPr/>
        </p:nvCxnSpPr>
        <p:spPr>
          <a:xfrm>
            <a:off x="2941115" y="1945685"/>
            <a:ext cx="2727827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C338D4-31F1-7C36-D75A-E4CE362D9261}"/>
              </a:ext>
            </a:extLst>
          </p:cNvPr>
          <p:cNvSpPr txBox="1"/>
          <p:nvPr/>
        </p:nvSpPr>
        <p:spPr>
          <a:xfrm>
            <a:off x="1795704" y="189800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44A75D-3C19-9E9E-052D-06A4B8F45C47}"/>
              </a:ext>
            </a:extLst>
          </p:cNvPr>
          <p:cNvSpPr txBox="1"/>
          <p:nvPr/>
        </p:nvSpPr>
        <p:spPr>
          <a:xfrm>
            <a:off x="3852412" y="5932373"/>
            <a:ext cx="3834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https://admin.sli.do/events</a:t>
            </a:r>
            <a:endParaRPr lang="en-US" altLang="ja-JP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C20D6-7227-A28F-6796-71F05E6D6BB7}"/>
              </a:ext>
            </a:extLst>
          </p:cNvPr>
          <p:cNvSpPr txBox="1"/>
          <p:nvPr/>
        </p:nvSpPr>
        <p:spPr>
          <a:xfrm>
            <a:off x="5410330" y="3105834"/>
            <a:ext cx="18967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55F90"/>
                </a:solidFill>
              </a:rPr>
              <a:t>You can also log in</a:t>
            </a:r>
            <a:br>
              <a:rPr kumimoji="1" lang="en-US" altLang="ja-JP" dirty="0">
                <a:solidFill>
                  <a:srgbClr val="155F90"/>
                </a:solidFill>
              </a:rPr>
            </a:br>
            <a:r>
              <a:rPr kumimoji="1" lang="en-US" altLang="ja-JP" dirty="0">
                <a:solidFill>
                  <a:srgbClr val="155F90"/>
                </a:solidFill>
              </a:rPr>
              <a:t>from here</a:t>
            </a:r>
            <a:endParaRPr kumimoji="1" lang="ja-JP" altLang="en-US" dirty="0">
              <a:solidFill>
                <a:srgbClr val="155F90"/>
              </a:solidFill>
            </a:endParaRPr>
          </a:p>
        </p:txBody>
      </p:sp>
      <p:sp>
        <p:nvSpPr>
          <p:cNvPr id="7" name="大かっこ 6">
            <a:extLst>
              <a:ext uri="{FF2B5EF4-FFF2-40B4-BE49-F238E27FC236}">
                <a16:creationId xmlns:a16="http://schemas.microsoft.com/office/drawing/2014/main" id="{30D366E7-1AA2-A4AA-506C-0036965ACB7B}"/>
              </a:ext>
            </a:extLst>
          </p:cNvPr>
          <p:cNvSpPr/>
          <p:nvPr/>
        </p:nvSpPr>
        <p:spPr>
          <a:xfrm>
            <a:off x="5397034" y="3106513"/>
            <a:ext cx="1910034" cy="627287"/>
          </a:xfrm>
          <a:prstGeom prst="bracketPair">
            <a:avLst/>
          </a:prstGeom>
          <a:ln>
            <a:solidFill>
              <a:srgbClr val="15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07A3960-E427-8F79-0B7C-50A9D99A4665}"/>
              </a:ext>
            </a:extLst>
          </p:cNvPr>
          <p:cNvCxnSpPr>
            <a:cxnSpLocks/>
          </p:cNvCxnSpPr>
          <p:nvPr/>
        </p:nvCxnSpPr>
        <p:spPr>
          <a:xfrm flipV="1">
            <a:off x="7317826" y="3378106"/>
            <a:ext cx="1292774" cy="8686"/>
          </a:xfrm>
          <a:prstGeom prst="line">
            <a:avLst/>
          </a:prstGeom>
          <a:ln w="19050">
            <a:solidFill>
              <a:srgbClr val="155F9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99ED32B-C891-93AC-AC13-7BA0F19E391E}"/>
              </a:ext>
            </a:extLst>
          </p:cNvPr>
          <p:cNvSpPr txBox="1"/>
          <p:nvPr/>
        </p:nvSpPr>
        <p:spPr>
          <a:xfrm>
            <a:off x="1021358" y="49525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6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4A15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UTokyo</a:t>
            </a:r>
            <a:r>
              <a:rPr lang="en-US" altLang="ja-JP" sz="6600" dirty="0"/>
              <a:t> Slack</a:t>
            </a:r>
            <a:endParaRPr lang="ja-JP" altLang="en-US" sz="3600" b="0" dirty="0"/>
          </a:p>
        </p:txBody>
      </p:sp>
      <p:pic>
        <p:nvPicPr>
          <p:cNvPr id="6" name="図 5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F3D04B78-14D5-33EF-BC02-D61E79AD3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550" y="1120050"/>
            <a:ext cx="1352550" cy="1352550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7BE4FC68-4E04-85B4-A5E8-0304CDBFAC25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552FD8E-41D9-B65F-18FC-EC50AD9CDE6C}"/>
              </a:ext>
            </a:extLst>
          </p:cNvPr>
          <p:cNvSpPr/>
          <p:nvPr/>
        </p:nvSpPr>
        <p:spPr>
          <a:xfrm>
            <a:off x="2985535" y="3840028"/>
            <a:ext cx="287823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BA3CB1-AA9A-D871-1A74-E202145C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EA15D15-F145-A551-227F-7E6A9C3547F7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275614-99C8-F764-D5EE-A2BC2466FF03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9EDFD0-8529-3C25-60B5-84470B26C70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697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Slack and its Environment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dirty="0"/>
              <a:t>Slack: platform for messaging and collaboration</a:t>
            </a:r>
            <a:endParaRPr lang="en-US" altLang="ja-JP" sz="32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Collaboration within a team called “workspace”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altLang="ja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ja" sz="3200" dirty="0" err="1"/>
              <a:t>UTokyo</a:t>
            </a:r>
            <a:r>
              <a:rPr lang="en-US" altLang="ja" sz="3200" dirty="0"/>
              <a:t> provides an enterprise environment under the name “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Slack.”</a:t>
            </a:r>
            <a:endParaRPr lang="en-US" altLang="ja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Functionality for paid workspaces is available to </a:t>
            </a:r>
            <a:r>
              <a:rPr lang="en-US" altLang="ja" dirty="0" err="1"/>
              <a:t>UTokyo</a:t>
            </a:r>
            <a:r>
              <a:rPr lang="en-US" altLang="ja" dirty="0"/>
              <a:t> members.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ja" dirty="0"/>
              <a:t>Some differences between the standard Slack workspaces.</a:t>
            </a:r>
          </a:p>
        </p:txBody>
      </p:sp>
    </p:spTree>
    <p:extLst>
      <p:ext uri="{BB962C8B-B14F-4D97-AF65-F5344CB8AC3E}">
        <p14:creationId xmlns:p14="http://schemas.microsoft.com/office/powerpoint/2010/main" val="11882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ED837B-9303-55D7-68CB-125F609827CE}"/>
              </a:ext>
            </a:extLst>
          </p:cNvPr>
          <p:cNvSpPr txBox="1"/>
          <p:nvPr/>
        </p:nvSpPr>
        <p:spPr>
          <a:xfrm>
            <a:off x="23300532" y="3940267"/>
            <a:ext cx="151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About these, see also:</a:t>
            </a:r>
          </a:p>
          <a:p>
            <a:r>
              <a:rPr lang="en-US" altLang="ja-JP" dirty="0">
                <a:solidFill>
                  <a:srgbClr val="155F90"/>
                </a:solidFill>
                <a:latin typeface="Open Sans Variable"/>
              </a:rPr>
              <a:t>PART I</a:t>
            </a:r>
            <a:endParaRPr lang="ja-JP" altLang="en-US" dirty="0">
              <a:solidFill>
                <a:srgbClr val="155F90"/>
              </a:solidFill>
            </a:endParaRP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A5F5E66A-9664-DBC6-0FD7-489021D6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591215"/>
              </p:ext>
            </p:extLst>
          </p:nvPr>
        </p:nvGraphicFramePr>
        <p:xfrm>
          <a:off x="838200" y="1148505"/>
          <a:ext cx="5034068" cy="520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983D87-ED0F-115D-6F9D-BE4AD6CE2F2D}"/>
              </a:ext>
            </a:extLst>
          </p:cNvPr>
          <p:cNvSpPr txBox="1"/>
          <p:nvPr/>
        </p:nvSpPr>
        <p:spPr>
          <a:xfrm>
            <a:off x="5891761" y="1309209"/>
            <a:ext cx="4808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2000" dirty="0">
                <a:hlinkClick r:id="rId8"/>
              </a:rPr>
              <a:t>https://utokyo.enterprise.slack.com/</a:t>
            </a:r>
            <a:endParaRPr lang="en-US" altLang="ja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A70B94-D92E-A3C0-DE35-EE1519FAE690}"/>
              </a:ext>
            </a:extLst>
          </p:cNvPr>
          <p:cNvSpPr txBox="1"/>
          <p:nvPr/>
        </p:nvSpPr>
        <p:spPr>
          <a:xfrm>
            <a:off x="5864731" y="2307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4340A8-5C67-FE37-C8AF-42D5E5F4397D}"/>
              </a:ext>
            </a:extLst>
          </p:cNvPr>
          <p:cNvSpPr/>
          <p:nvPr/>
        </p:nvSpPr>
        <p:spPr>
          <a:xfrm>
            <a:off x="6313800" y="3156979"/>
            <a:ext cx="5392647" cy="1989179"/>
          </a:xfrm>
          <a:prstGeom prst="wedgeRoundRectCallout">
            <a:avLst>
              <a:gd name="adj1" fmla="val -70519"/>
              <a:gd name="adj2" fmla="val -70061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20BEE8-2398-1359-0D7A-4E537B0485FC}"/>
              </a:ext>
            </a:extLst>
          </p:cNvPr>
          <p:cNvSpPr txBox="1"/>
          <p:nvPr/>
        </p:nvSpPr>
        <p:spPr>
          <a:xfrm>
            <a:off x="6414994" y="3144232"/>
            <a:ext cx="5226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155F90"/>
                </a:solidFill>
              </a:rPr>
              <a:t>CAUTION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You must have completed</a:t>
            </a:r>
            <a:br>
              <a:rPr lang="en-US" altLang="ja-JP" sz="2400" dirty="0"/>
            </a:br>
            <a:r>
              <a:rPr lang="en-US" altLang="ja-JP" sz="2400" b="1" dirty="0">
                <a:solidFill>
                  <a:srgbClr val="FF0000"/>
                </a:solidFill>
              </a:rPr>
              <a:t>Information Security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You must have activated</a:t>
            </a:r>
            <a:br>
              <a:rPr lang="en-US" altLang="ja-JP" sz="2400" dirty="0"/>
            </a:br>
            <a:r>
              <a:rPr lang="en-US" altLang="ja-JP" sz="2400" b="1" dirty="0">
                <a:solidFill>
                  <a:srgbClr val="FF0000"/>
                </a:solidFill>
              </a:rPr>
              <a:t>Multi-</a:t>
            </a:r>
            <a:r>
              <a:rPr lang="en-US" altLang="ja-JP" sz="2400" b="1" dirty="0" err="1">
                <a:solidFill>
                  <a:srgbClr val="FF0000"/>
                </a:solidFill>
              </a:rPr>
              <a:t>Mactor</a:t>
            </a:r>
            <a:r>
              <a:rPr lang="en-US" altLang="ja-JP" sz="2400" b="1" dirty="0">
                <a:solidFill>
                  <a:srgbClr val="FF0000"/>
                </a:solidFill>
              </a:rPr>
              <a:t> Authentication (MFA)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934B34A-4C13-85FB-6137-9CD14B810C08}"/>
              </a:ext>
            </a:extLst>
          </p:cNvPr>
          <p:cNvSpPr txBox="1"/>
          <p:nvPr/>
        </p:nvSpPr>
        <p:spPr>
          <a:xfrm>
            <a:off x="838200" y="3770990"/>
            <a:ext cx="503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0" i="0" dirty="0">
                <a:solidFill>
                  <a:schemeClr val="bg1"/>
                </a:solidFill>
                <a:effectLst/>
                <a:latin typeface="Open Sans Variable"/>
              </a:rPr>
              <a:t>(Only when you first activate </a:t>
            </a:r>
            <a:r>
              <a:rPr lang="en-US" altLang="ja-JP" sz="1600" b="0" i="0" dirty="0" err="1">
                <a:solidFill>
                  <a:schemeClr val="bg1"/>
                </a:solidFill>
                <a:effectLst/>
                <a:latin typeface="Open Sans Variable"/>
              </a:rPr>
              <a:t>UT</a:t>
            </a:r>
            <a:r>
              <a:rPr lang="en-US" altLang="ja-JP" sz="1600" dirty="0" err="1">
                <a:solidFill>
                  <a:schemeClr val="bg1"/>
                </a:solidFill>
                <a:latin typeface="Open Sans Variable"/>
              </a:rPr>
              <a:t>okyo</a:t>
            </a:r>
            <a:r>
              <a:rPr lang="en-US" altLang="ja-JP" sz="1600" dirty="0">
                <a:solidFill>
                  <a:schemeClr val="bg1"/>
                </a:solidFill>
                <a:latin typeface="Open Sans Variable"/>
              </a:rPr>
              <a:t> Slack)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7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ED837B-9303-55D7-68CB-125F609827CE}"/>
              </a:ext>
            </a:extLst>
          </p:cNvPr>
          <p:cNvSpPr txBox="1"/>
          <p:nvPr/>
        </p:nvSpPr>
        <p:spPr>
          <a:xfrm>
            <a:off x="23300532" y="3940267"/>
            <a:ext cx="151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About these, see also:</a:t>
            </a:r>
          </a:p>
          <a:p>
            <a:r>
              <a:rPr lang="en-US" altLang="ja-JP" dirty="0">
                <a:solidFill>
                  <a:srgbClr val="155F90"/>
                </a:solidFill>
                <a:latin typeface="Open Sans Variable"/>
              </a:rPr>
              <a:t>PART I</a:t>
            </a:r>
            <a:endParaRPr lang="ja-JP" altLang="en-US" dirty="0">
              <a:solidFill>
                <a:srgbClr val="155F90"/>
              </a:solidFill>
            </a:endParaRP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A5F5E66A-9664-DBC6-0FD7-489021D6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72827"/>
              </p:ext>
            </p:extLst>
          </p:nvPr>
        </p:nvGraphicFramePr>
        <p:xfrm>
          <a:off x="838200" y="1148505"/>
          <a:ext cx="5034068" cy="520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312258-0B44-C808-0BA0-D2DE8455A6C3}"/>
              </a:ext>
            </a:extLst>
          </p:cNvPr>
          <p:cNvSpPr txBox="1"/>
          <p:nvPr/>
        </p:nvSpPr>
        <p:spPr>
          <a:xfrm>
            <a:off x="838200" y="3770990"/>
            <a:ext cx="503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0" i="0" dirty="0">
                <a:solidFill>
                  <a:schemeClr val="bg1"/>
                </a:solidFill>
                <a:effectLst/>
                <a:latin typeface="Open Sans Variable"/>
              </a:rPr>
              <a:t>(Only when you first activate </a:t>
            </a:r>
            <a:r>
              <a:rPr lang="en-US" altLang="ja-JP" sz="1600" b="0" i="0" dirty="0" err="1">
                <a:solidFill>
                  <a:schemeClr val="bg1"/>
                </a:solidFill>
                <a:effectLst/>
                <a:latin typeface="Open Sans Variable"/>
              </a:rPr>
              <a:t>UT</a:t>
            </a:r>
            <a:r>
              <a:rPr lang="en-US" altLang="ja-JP" sz="1600" dirty="0" err="1">
                <a:solidFill>
                  <a:schemeClr val="bg1"/>
                </a:solidFill>
                <a:latin typeface="Open Sans Variable"/>
              </a:rPr>
              <a:t>okyo</a:t>
            </a:r>
            <a:r>
              <a:rPr lang="en-US" altLang="ja-JP" sz="1600" dirty="0">
                <a:solidFill>
                  <a:schemeClr val="bg1"/>
                </a:solidFill>
                <a:latin typeface="Open Sans Variable"/>
              </a:rPr>
              <a:t> Slack)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FF4A59D-0CB9-6A42-C922-704D93CEB427}"/>
              </a:ext>
            </a:extLst>
          </p:cNvPr>
          <p:cNvSpPr/>
          <p:nvPr/>
        </p:nvSpPr>
        <p:spPr>
          <a:xfrm>
            <a:off x="6140985" y="1389277"/>
            <a:ext cx="5689514" cy="1989179"/>
          </a:xfrm>
          <a:prstGeom prst="wedgeRoundRectCallout">
            <a:avLst>
              <a:gd name="adj1" fmla="val -59294"/>
              <a:gd name="adj2" fmla="val 12548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70DCA-FC30-AA8E-90F2-4B9590B4091D}"/>
              </a:ext>
            </a:extLst>
          </p:cNvPr>
          <p:cNvSpPr txBox="1"/>
          <p:nvPr/>
        </p:nvSpPr>
        <p:spPr>
          <a:xfrm>
            <a:off x="6282793" y="1383604"/>
            <a:ext cx="5547706" cy="1889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i="0" dirty="0">
                <a:solidFill>
                  <a:srgbClr val="155F90"/>
                </a:solidFill>
                <a:effectLst/>
                <a:latin typeface="Open Sans Variable"/>
              </a:rPr>
              <a:t>You can view </a:t>
            </a:r>
            <a:r>
              <a:rPr lang="en-US" altLang="ja-JP" sz="2000" b="1" i="0" dirty="0">
                <a:solidFill>
                  <a:srgbClr val="155F90"/>
                </a:solidFill>
                <a:effectLst/>
                <a:latin typeface="Open Sans Variable"/>
              </a:rPr>
              <a:t>workspaces you can join </a:t>
            </a:r>
            <a:r>
              <a:rPr lang="en-US" altLang="ja-JP" sz="2000" i="0" dirty="0">
                <a:solidFill>
                  <a:srgbClr val="155F90"/>
                </a:solidFill>
                <a:effectLst/>
                <a:latin typeface="Open Sans Variable"/>
              </a:rPr>
              <a:t>directly or send request to join.</a:t>
            </a:r>
          </a:p>
          <a:p>
            <a:pPr>
              <a:lnSpc>
                <a:spcPct val="150000"/>
              </a:lnSpc>
            </a:pP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(Hidden </a:t>
            </a:r>
            <a:r>
              <a:rPr lang="en-US" altLang="ja-JP" sz="2000" b="1" dirty="0">
                <a:solidFill>
                  <a:srgbClr val="155F90"/>
                </a:solidFill>
                <a:latin typeface="Open Sans Variable"/>
              </a:rPr>
              <a:t>workspace that you are invited</a:t>
            </a: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 to by the workspace manager </a:t>
            </a:r>
            <a:r>
              <a:rPr lang="en-US" altLang="ja-JP" sz="2000" b="1" dirty="0">
                <a:solidFill>
                  <a:srgbClr val="155F90"/>
                </a:solidFill>
                <a:latin typeface="Open Sans Variable"/>
              </a:rPr>
              <a:t>will also be listed</a:t>
            </a:r>
            <a:r>
              <a:rPr lang="en-US" altLang="ja-JP" sz="2000" dirty="0">
                <a:solidFill>
                  <a:srgbClr val="155F90"/>
                </a:solidFill>
                <a:latin typeface="Open Sans Variable"/>
              </a:rPr>
              <a:t>.)</a:t>
            </a:r>
            <a:endParaRPr lang="ja-JP" altLang="en-US" sz="2000" dirty="0">
              <a:solidFill>
                <a:srgbClr val="155F9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A12B8B-98AA-8FD4-25BA-0F1B3DD4C5D6}"/>
              </a:ext>
            </a:extLst>
          </p:cNvPr>
          <p:cNvSpPr txBox="1"/>
          <p:nvPr/>
        </p:nvSpPr>
        <p:spPr>
          <a:xfrm>
            <a:off x="6971923" y="5494589"/>
            <a:ext cx="4993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6"/>
                </a:solidFill>
              </a:rPr>
              <a:t>For example, “</a:t>
            </a:r>
            <a:r>
              <a:rPr kumimoji="1" lang="en-US" altLang="ja-JP" dirty="0" err="1">
                <a:solidFill>
                  <a:schemeClr val="accent6"/>
                </a:solidFill>
              </a:rPr>
              <a:t>UTokyo</a:t>
            </a:r>
            <a:r>
              <a:rPr kumimoji="1" lang="en-US" altLang="ja-JP" dirty="0">
                <a:solidFill>
                  <a:schemeClr val="accent6"/>
                </a:solidFill>
              </a:rPr>
              <a:t> Agora” Workspace is open to</a:t>
            </a:r>
            <a:br>
              <a:rPr kumimoji="1" lang="en-US" altLang="ja-JP" dirty="0">
                <a:solidFill>
                  <a:schemeClr val="accent6"/>
                </a:solidFill>
              </a:rPr>
            </a:br>
            <a:r>
              <a:rPr kumimoji="1" lang="en-US" altLang="ja-JP" dirty="0">
                <a:solidFill>
                  <a:schemeClr val="accent6"/>
                </a:solidFill>
              </a:rPr>
              <a:t>all </a:t>
            </a:r>
            <a:r>
              <a:rPr kumimoji="1" lang="en-US" altLang="ja-JP" dirty="0" err="1">
                <a:solidFill>
                  <a:schemeClr val="accent6"/>
                </a:solidFill>
              </a:rPr>
              <a:t>UTokyo</a:t>
            </a:r>
            <a:r>
              <a:rPr kumimoji="1" lang="en-US" altLang="ja-JP" dirty="0">
                <a:solidFill>
                  <a:schemeClr val="accent6"/>
                </a:solidFill>
              </a:rPr>
              <a:t> Students,</a:t>
            </a:r>
            <a:r>
              <a:rPr lang="en-US" altLang="ja-JP" dirty="0">
                <a:solidFill>
                  <a:schemeClr val="accent6"/>
                </a:solidFill>
              </a:rPr>
              <a:t> </a:t>
            </a:r>
            <a:r>
              <a:rPr kumimoji="1" lang="en-US" altLang="ja-JP" dirty="0" err="1">
                <a:solidFill>
                  <a:schemeClr val="accent6"/>
                </a:solidFill>
              </a:rPr>
              <a:t>Faculy</a:t>
            </a:r>
            <a:r>
              <a:rPr kumimoji="1" lang="en-US" altLang="ja-JP" dirty="0">
                <a:solidFill>
                  <a:schemeClr val="accent6"/>
                </a:solidFill>
              </a:rPr>
              <a:t> and Staff.</a:t>
            </a:r>
            <a:br>
              <a:rPr kumimoji="1" lang="en-US" altLang="ja-JP" dirty="0">
                <a:solidFill>
                  <a:schemeClr val="accent6"/>
                </a:solidFill>
              </a:rPr>
            </a:br>
            <a:r>
              <a:rPr lang="en-US" altLang="ja-JP" dirty="0">
                <a:solidFill>
                  <a:schemeClr val="accent6"/>
                </a:solidFill>
              </a:rPr>
              <a:t>Feel free to join us!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AA2CACA-6219-3BB9-F322-F02BE95E9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308702"/>
            <a:ext cx="2919991" cy="201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9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A305A3A-2107-86CD-75A8-05464A6340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0235180-ED6C-4B8D-7D30-5CE714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Outline</a:t>
            </a:r>
          </a:p>
          <a:p>
            <a:pPr algn="ctr"/>
            <a:r>
              <a:rPr kumimoji="1" lang="en-US" altLang="ja-JP" sz="3600" b="0" dirty="0"/>
              <a:t>Part II: ICT Systems and Tools Available in </a:t>
            </a:r>
            <a:r>
              <a:rPr kumimoji="1" lang="en-US" altLang="ja-JP" sz="3600" b="0" dirty="0" err="1"/>
              <a:t>UTokyo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6BC4E16A-1993-7D6E-4201-B580AA128BBB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EFABAA4-2291-B19F-9FA9-6760F3FE0C2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9ECDF-3C7C-F58A-0600-C1997A601E26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F25B59-8CCC-89BB-D16A-F5DA349CAFF0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406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453D874-23D1-0D0A-AFD1-3166596AE2C9}"/>
              </a:ext>
            </a:extLst>
          </p:cNvPr>
          <p:cNvSpPr/>
          <p:nvPr/>
        </p:nvSpPr>
        <p:spPr>
          <a:xfrm>
            <a:off x="3581400" y="3629025"/>
            <a:ext cx="7543800" cy="1477328"/>
          </a:xfrm>
          <a:prstGeom prst="roundRect">
            <a:avLst>
              <a:gd name="adj" fmla="val 69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Join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b="1" dirty="0">
                <a:solidFill>
                  <a:srgbClr val="155F90"/>
                </a:solidFill>
              </a:rPr>
              <a:t>Change profiles </a:t>
            </a:r>
            <a:r>
              <a:rPr lang="en-US" altLang="ja" sz="3200" dirty="0"/>
              <a:t>when you first activate 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" sz="2800" dirty="0"/>
              <a:t>The “Display Name”, displayed as your name in messages, is</a:t>
            </a:r>
            <a:br>
              <a:rPr lang="en-US" altLang="ja" sz="2800" dirty="0"/>
            </a:br>
            <a:r>
              <a:rPr lang="en-US" altLang="ja" sz="2800" dirty="0"/>
              <a:t>initially set as the 10-digit number of your </a:t>
            </a:r>
            <a:r>
              <a:rPr lang="en-US" altLang="ja" sz="2800" dirty="0" err="1"/>
              <a:t>UTokyo</a:t>
            </a:r>
            <a:r>
              <a:rPr lang="en-US" altLang="ja" sz="2800" dirty="0"/>
              <a:t> Account.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" sz="2800" dirty="0"/>
              <a:t>It is recommended that you </a:t>
            </a:r>
            <a:r>
              <a:rPr lang="en-US" altLang="ja" sz="2800" b="1" dirty="0">
                <a:solidFill>
                  <a:srgbClr val="155F90"/>
                </a:solidFill>
              </a:rPr>
              <a:t>set a name appropriately </a:t>
            </a:r>
            <a:r>
              <a:rPr lang="en-US" altLang="ja" sz="2800" dirty="0"/>
              <a:t>that others can recognize.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ja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" sz="3200" dirty="0"/>
              <a:t>Profiles are universal across all </a:t>
            </a:r>
            <a:r>
              <a:rPr lang="en-US" altLang="ja" sz="3200" dirty="0" err="1"/>
              <a:t>UTokyo</a:t>
            </a:r>
            <a:r>
              <a:rPr lang="en-US" altLang="ja" sz="3200" dirty="0"/>
              <a:t> Slack workspaces and </a:t>
            </a:r>
            <a:r>
              <a:rPr lang="en-US" altLang="ja" sz="3200" b="1" dirty="0">
                <a:solidFill>
                  <a:srgbClr val="FF0000"/>
                </a:solidFill>
              </a:rPr>
              <a:t>cannot be customized differently for each workspace</a:t>
            </a:r>
            <a:r>
              <a:rPr lang="en-US" altLang="ja" sz="3200" dirty="0"/>
              <a:t>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087319-9E8B-B9AE-67DF-BB4D44185910}"/>
              </a:ext>
            </a:extLst>
          </p:cNvPr>
          <p:cNvSpPr txBox="1"/>
          <p:nvPr/>
        </p:nvSpPr>
        <p:spPr>
          <a:xfrm>
            <a:off x="3683762" y="3629025"/>
            <a:ext cx="7359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" b="1" dirty="0"/>
              <a:t>The procedure for changing your profile is as follows (if you are using a PC).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Press the icon in the lower left corner of the workspace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Select “Profile” from the menu that appears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Click on the “Edit” button to the right of your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" dirty="0"/>
              <a:t>Make changes and press the “Save Changes”</a:t>
            </a:r>
          </a:p>
        </p:txBody>
      </p:sp>
    </p:spTree>
    <p:extLst>
      <p:ext uri="{BB962C8B-B14F-4D97-AF65-F5344CB8AC3E}">
        <p14:creationId xmlns:p14="http://schemas.microsoft.com/office/powerpoint/2010/main" val="333507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Features of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Workspaces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F52930-2E5A-A62A-373B-B0B1A9CD47DB}"/>
              </a:ext>
            </a:extLst>
          </p:cNvPr>
          <p:cNvSpPr/>
          <p:nvPr/>
        </p:nvSpPr>
        <p:spPr>
          <a:xfrm>
            <a:off x="838200" y="1952090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4F0636D-736E-2193-4BB6-E011D5FB5A59}"/>
              </a:ext>
            </a:extLst>
          </p:cNvPr>
          <p:cNvSpPr/>
          <p:nvPr/>
        </p:nvSpPr>
        <p:spPr>
          <a:xfrm>
            <a:off x="952267" y="2066188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239F5D2-60B8-99D8-72AF-75904042DF64}"/>
              </a:ext>
            </a:extLst>
          </p:cNvPr>
          <p:cNvSpPr/>
          <p:nvPr/>
        </p:nvSpPr>
        <p:spPr>
          <a:xfrm>
            <a:off x="854467" y="3312019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53ED18B-CEB9-CD96-9E76-6E6ADCC729AB}"/>
              </a:ext>
            </a:extLst>
          </p:cNvPr>
          <p:cNvSpPr/>
          <p:nvPr/>
        </p:nvSpPr>
        <p:spPr>
          <a:xfrm>
            <a:off x="968534" y="3426117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3A02F38-EBB9-A830-902B-20DC1B827A59}"/>
              </a:ext>
            </a:extLst>
          </p:cNvPr>
          <p:cNvSpPr/>
          <p:nvPr/>
        </p:nvSpPr>
        <p:spPr>
          <a:xfrm>
            <a:off x="838200" y="4679608"/>
            <a:ext cx="4715878" cy="1052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43931E8-018A-4808-3A93-F9C267EB312A}"/>
              </a:ext>
            </a:extLst>
          </p:cNvPr>
          <p:cNvSpPr/>
          <p:nvPr/>
        </p:nvSpPr>
        <p:spPr>
          <a:xfrm>
            <a:off x="952267" y="4793706"/>
            <a:ext cx="821933" cy="821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WS</a:t>
            </a:r>
            <a:endParaRPr kumimoji="1" lang="ja-JP" altLang="en-US" sz="3200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0D53890-3694-4427-E0AA-EAC1642F0A48}"/>
              </a:ext>
            </a:extLst>
          </p:cNvPr>
          <p:cNvSpPr/>
          <p:nvPr/>
        </p:nvSpPr>
        <p:spPr>
          <a:xfrm>
            <a:off x="6637923" y="1952089"/>
            <a:ext cx="4715877" cy="4292847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32E2BC0-F094-16F2-C02C-A9B2F573D79D}"/>
              </a:ext>
            </a:extLst>
          </p:cNvPr>
          <p:cNvSpPr/>
          <p:nvPr/>
        </p:nvSpPr>
        <p:spPr>
          <a:xfrm>
            <a:off x="6751991" y="2066188"/>
            <a:ext cx="821933" cy="82193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61E48E7-5B11-5988-569A-A33C23E3BD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518" y="2126723"/>
            <a:ext cx="714033" cy="71068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F9C4495-CEDD-C94C-86CD-967755B92BBD}"/>
              </a:ext>
            </a:extLst>
          </p:cNvPr>
          <p:cNvSpPr txBox="1"/>
          <p:nvPr/>
        </p:nvSpPr>
        <p:spPr>
          <a:xfrm>
            <a:off x="1888267" y="2243355"/>
            <a:ext cx="181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A</a:t>
            </a:r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DCB2A7C-C098-B597-BD5D-51910F94DF50}"/>
              </a:ext>
            </a:extLst>
          </p:cNvPr>
          <p:cNvSpPr txBox="1"/>
          <p:nvPr/>
        </p:nvSpPr>
        <p:spPr>
          <a:xfrm>
            <a:off x="1888267" y="4973839"/>
            <a:ext cx="179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C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D80AA9E-607F-32E0-E2D6-ABFD6A7E69E5}"/>
              </a:ext>
            </a:extLst>
          </p:cNvPr>
          <p:cNvSpPr txBox="1"/>
          <p:nvPr/>
        </p:nvSpPr>
        <p:spPr>
          <a:xfrm>
            <a:off x="1888267" y="3610010"/>
            <a:ext cx="181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Workspace B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08D2AB4-E0F4-6683-4C54-E745424B56E9}"/>
              </a:ext>
            </a:extLst>
          </p:cNvPr>
          <p:cNvSpPr txBox="1"/>
          <p:nvPr/>
        </p:nvSpPr>
        <p:spPr>
          <a:xfrm>
            <a:off x="7743681" y="2066564"/>
            <a:ext cx="20737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UTokyo</a:t>
            </a:r>
            <a:r>
              <a:rPr kumimoji="1" lang="en-US" altLang="ja-JP" sz="2800" dirty="0"/>
              <a:t> Slack</a:t>
            </a:r>
          </a:p>
          <a:p>
            <a:r>
              <a:rPr lang="en-US" altLang="ja-JP" dirty="0"/>
              <a:t>(Enterprise Grid)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16CBA2-BAF7-7963-5429-368B3C514D3C}"/>
              </a:ext>
            </a:extLst>
          </p:cNvPr>
          <p:cNvSpPr txBox="1"/>
          <p:nvPr/>
        </p:nvSpPr>
        <p:spPr>
          <a:xfrm>
            <a:off x="7258929" y="3022643"/>
            <a:ext cx="4114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Workspace A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Workspace B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Wordspac</a:t>
            </a:r>
            <a:r>
              <a:rPr lang="en-US" altLang="ja-JP" sz="2400" dirty="0" err="1"/>
              <a:t>e</a:t>
            </a:r>
            <a:r>
              <a:rPr lang="en-US" altLang="ja-JP" sz="2400" dirty="0"/>
              <a:t> C</a:t>
            </a:r>
          </a:p>
          <a:p>
            <a:pPr lvl="1"/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pPr lvl="1"/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lang="en-US" altLang="ja-JP" sz="2400" dirty="0"/>
              <a:t>Direct Messages </a:t>
            </a:r>
            <a:r>
              <a:rPr lang="en-US" altLang="ja-JP" sz="2400" b="1" dirty="0">
                <a:solidFill>
                  <a:srgbClr val="FF0000"/>
                </a:solidFill>
              </a:rPr>
              <a:t>(unified)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441EA2-C371-CB0E-8515-524B60BD837E}"/>
              </a:ext>
            </a:extLst>
          </p:cNvPr>
          <p:cNvSpPr txBox="1"/>
          <p:nvPr/>
        </p:nvSpPr>
        <p:spPr>
          <a:xfrm>
            <a:off x="3748143" y="2012522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0BD402D-1912-6F3E-7CD3-D374158C25BD}"/>
              </a:ext>
            </a:extLst>
          </p:cNvPr>
          <p:cNvSpPr txBox="1"/>
          <p:nvPr/>
        </p:nvSpPr>
        <p:spPr>
          <a:xfrm>
            <a:off x="3748143" y="3367550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BFB848B-8D31-9946-6506-707EE279CD83}"/>
              </a:ext>
            </a:extLst>
          </p:cNvPr>
          <p:cNvSpPr txBox="1"/>
          <p:nvPr/>
        </p:nvSpPr>
        <p:spPr>
          <a:xfrm>
            <a:off x="3748143" y="4743006"/>
            <a:ext cx="171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#</a:t>
            </a:r>
            <a:r>
              <a:rPr lang="en-US" altLang="ja-JP" dirty="0"/>
              <a:t>channel_a</a:t>
            </a:r>
          </a:p>
          <a:p>
            <a:r>
              <a:rPr kumimoji="1" lang="en-US" altLang="ja-JP" dirty="0"/>
              <a:t>#channel</a:t>
            </a:r>
            <a:r>
              <a:rPr lang="en-US" altLang="ja-JP" dirty="0"/>
              <a:t>_b</a:t>
            </a:r>
          </a:p>
          <a:p>
            <a:r>
              <a:rPr kumimoji="1" lang="en-US" altLang="ja-JP" dirty="0"/>
              <a:t>Direct Messages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BA337C3-2F39-8DE9-F025-5624C0C92730}"/>
              </a:ext>
            </a:extLst>
          </p:cNvPr>
          <p:cNvSpPr txBox="1"/>
          <p:nvPr/>
        </p:nvSpPr>
        <p:spPr>
          <a:xfrm>
            <a:off x="838200" y="1339179"/>
            <a:ext cx="4145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Standard Slack Workspaces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411D59C-5491-0DD1-AC69-8C62DB3C8C3C}"/>
              </a:ext>
            </a:extLst>
          </p:cNvPr>
          <p:cNvSpPr txBox="1"/>
          <p:nvPr/>
        </p:nvSpPr>
        <p:spPr>
          <a:xfrm>
            <a:off x="6636327" y="1339179"/>
            <a:ext cx="4216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Enterprise </a:t>
            </a:r>
            <a:r>
              <a:rPr lang="en-US" altLang="ja-JP" sz="2800" dirty="0"/>
              <a:t>Grid W</a:t>
            </a:r>
            <a:r>
              <a:rPr kumimoji="1" lang="en-US" altLang="ja-JP" sz="2800" dirty="0"/>
              <a:t>orkspaces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35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Workspaces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3200" b="1" dirty="0">
                <a:solidFill>
                  <a:srgbClr val="155F90"/>
                </a:solidFill>
              </a:rPr>
              <a:t>Faculty and staff can create workspaces </a:t>
            </a:r>
            <a:r>
              <a:rPr lang="en-US" altLang="ja-JP" sz="3200" dirty="0"/>
              <a:t>(</a:t>
            </a:r>
            <a:r>
              <a:rPr lang="en-US" altLang="ja-JP" sz="3200" b="1" dirty="0">
                <a:solidFill>
                  <a:srgbClr val="FF0000"/>
                </a:solidFill>
              </a:rPr>
              <a:t>Students cannot</a:t>
            </a:r>
            <a:r>
              <a:rPr lang="en-US" altLang="ja-JP" sz="3200" dirty="0"/>
              <a:t>)</a:t>
            </a:r>
          </a:p>
          <a:p>
            <a:pPr lvl="1"/>
            <a:r>
              <a:rPr lang="en-US" altLang="ja-JP" sz="2800" dirty="0"/>
              <a:t>See </a:t>
            </a:r>
            <a:r>
              <a:rPr lang="en-US" altLang="ja-JP" sz="2800" dirty="0">
                <a:hlinkClick r:id="rId2"/>
              </a:rPr>
              <a:t>the guidance page</a:t>
            </a:r>
            <a:r>
              <a:rPr lang="en-US" altLang="ja-JP" sz="2800" dirty="0"/>
              <a:t> for more information and to follow the instructions.</a:t>
            </a:r>
          </a:p>
          <a:p>
            <a:pPr lvl="1"/>
            <a:r>
              <a:rPr lang="en-US" altLang="ja-JP" sz="2800" dirty="0"/>
              <a:t>Types of workspaces</a:t>
            </a:r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1400" dirty="0"/>
          </a:p>
          <a:p>
            <a:pPr lvl="1"/>
            <a:r>
              <a:rPr lang="en-US" altLang="ja-JP" sz="2800" dirty="0"/>
              <a:t>After create workspace, invite members with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Account.</a:t>
            </a:r>
          </a:p>
          <a:p>
            <a:pPr lvl="2"/>
            <a:r>
              <a:rPr lang="en-US" altLang="ja-JP" sz="2400" b="1" dirty="0">
                <a:solidFill>
                  <a:srgbClr val="FF0000"/>
                </a:solidFill>
              </a:rPr>
              <a:t>You must know the 10-digit number of </a:t>
            </a:r>
            <a:r>
              <a:rPr lang="en-US" altLang="ja-JP" sz="2400" b="1" dirty="0" err="1">
                <a:solidFill>
                  <a:srgbClr val="FF0000"/>
                </a:solidFill>
              </a:rPr>
              <a:t>UTokyo</a:t>
            </a:r>
            <a:r>
              <a:rPr lang="en-US" altLang="ja-JP" sz="2400" b="1" dirty="0">
                <a:solidFill>
                  <a:srgbClr val="FF0000"/>
                </a:solidFill>
              </a:rPr>
              <a:t> Account of the member </a:t>
            </a:r>
            <a:r>
              <a:rPr lang="en-US" altLang="ja-JP" sz="2400" dirty="0"/>
              <a:t>you are inviting to the workspace.</a:t>
            </a:r>
            <a:endParaRPr lang="ja-JP" altLang="en-US" sz="24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22</a:t>
            </a:fld>
            <a:endParaRPr kumimoji="1" lang="ja-JP" altLang="en-US"/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FB461067-09E3-5F30-3BC2-A9DDB949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43135"/>
              </p:ext>
            </p:extLst>
          </p:nvPr>
        </p:nvGraphicFramePr>
        <p:xfrm>
          <a:off x="1610590" y="2901756"/>
          <a:ext cx="9743210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642">
                  <a:extLst>
                    <a:ext uri="{9D8B030D-6E8A-4147-A177-3AD203B41FA5}">
                      <a16:colId xmlns:a16="http://schemas.microsoft.com/office/drawing/2014/main" val="1298711049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2762619296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1129744495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1597628696"/>
                    </a:ext>
                  </a:extLst>
                </a:gridCol>
                <a:gridCol w="1948642">
                  <a:extLst>
                    <a:ext uri="{9D8B030D-6E8A-4147-A177-3AD203B41FA5}">
                      <a16:colId xmlns:a16="http://schemas.microsoft.com/office/drawing/2014/main" val="51517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Shown on the Workspaces List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Users can join by themselves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Users can send request to join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Owner can send invitation to users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Open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By Request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5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Invite Only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Hidden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0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6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Intermediate Tips on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Slack Connect</a:t>
            </a:r>
          </a:p>
          <a:p>
            <a:pPr lvl="1"/>
            <a:r>
              <a:rPr lang="en-US" altLang="ja-JP" sz="2800" dirty="0"/>
              <a:t>Collaboration on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with people who are not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members.</a:t>
            </a:r>
          </a:p>
          <a:p>
            <a:pPr lvl="2"/>
            <a:r>
              <a:rPr lang="en-US" altLang="ja-JP" sz="2400" dirty="0">
                <a:solidFill>
                  <a:srgbClr val="FF0000"/>
                </a:solidFill>
              </a:rPr>
              <a:t>Slack “Guest” feature is not available on </a:t>
            </a:r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Slack.</a:t>
            </a:r>
          </a:p>
          <a:p>
            <a:pPr lvl="1"/>
            <a:r>
              <a:rPr lang="en-US" altLang="ja-JP" sz="2800" dirty="0"/>
              <a:t>Create a channel to be shared between a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workspace</a:t>
            </a:r>
            <a:br>
              <a:rPr lang="en-US" altLang="ja-JP" sz="2800" dirty="0"/>
            </a:br>
            <a:r>
              <a:rPr lang="en-US" altLang="ja-JP" sz="2800" dirty="0"/>
              <a:t>and another external Slack workspaces.</a:t>
            </a:r>
          </a:p>
          <a:p>
            <a:pPr lvl="2"/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 workspaces can connect to workspaces using a free Slack license.</a:t>
            </a:r>
          </a:p>
          <a:p>
            <a:pPr lvl="1"/>
            <a:r>
              <a:rPr lang="en-US" altLang="ja-JP" sz="2800" dirty="0"/>
              <a:t>Details: </a:t>
            </a:r>
            <a:r>
              <a:rPr lang="en-US" altLang="ja-JP" sz="2800" dirty="0">
                <a:hlinkClick r:id="rId2"/>
              </a:rPr>
              <a:t>https://utelecon.adm.u-tokyo.ac.jp/slack/workspace/connect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en-US" altLang="ja-JP" sz="2800" dirty="0">
                <a:solidFill>
                  <a:srgbClr val="FF0000"/>
                </a:solidFill>
              </a:rPr>
              <a:t>(</a:t>
            </a:r>
            <a:r>
              <a:rPr lang="en-US" altLang="ja-JP" sz="2800" dirty="0"/>
              <a:t>* Currently only in Japanese)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5800C17-29CF-A8C7-94CC-AA8764C67A14}"/>
              </a:ext>
            </a:extLst>
          </p:cNvPr>
          <p:cNvSpPr/>
          <p:nvPr/>
        </p:nvSpPr>
        <p:spPr>
          <a:xfrm>
            <a:off x="4604657" y="5584826"/>
            <a:ext cx="3501157" cy="7388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94CE82D-373D-E917-00EF-92ABDE068ECC}"/>
              </a:ext>
            </a:extLst>
          </p:cNvPr>
          <p:cNvSpPr/>
          <p:nvPr/>
        </p:nvSpPr>
        <p:spPr>
          <a:xfrm>
            <a:off x="4684747" y="5664936"/>
            <a:ext cx="577097" cy="57709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CEB6BE-97DB-6DD5-BDCD-35A76002477A}"/>
              </a:ext>
            </a:extLst>
          </p:cNvPr>
          <p:cNvSpPr/>
          <p:nvPr/>
        </p:nvSpPr>
        <p:spPr>
          <a:xfrm>
            <a:off x="8676771" y="4875597"/>
            <a:ext cx="3311121" cy="1464778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85E8958C-E99C-986C-6773-47E887D2F356}"/>
              </a:ext>
            </a:extLst>
          </p:cNvPr>
          <p:cNvSpPr/>
          <p:nvPr/>
        </p:nvSpPr>
        <p:spPr>
          <a:xfrm>
            <a:off x="8756861" y="4955708"/>
            <a:ext cx="577097" cy="5770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065D2F0-7851-1807-31CA-54D90FEA24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7954" y="4998211"/>
            <a:ext cx="501338" cy="49898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04D255B-426B-CB4A-3662-0F84571DFA90}"/>
              </a:ext>
            </a:extLst>
          </p:cNvPr>
          <p:cNvSpPr txBox="1"/>
          <p:nvPr/>
        </p:nvSpPr>
        <p:spPr>
          <a:xfrm>
            <a:off x="5341933" y="5789329"/>
            <a:ext cx="127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Workspace A</a:t>
            </a:r>
            <a:endParaRPr kumimoji="1"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16D53C-6A00-25A8-F03B-A49038190FE7}"/>
              </a:ext>
            </a:extLst>
          </p:cNvPr>
          <p:cNvSpPr txBox="1"/>
          <p:nvPr/>
        </p:nvSpPr>
        <p:spPr>
          <a:xfrm>
            <a:off x="9453148" y="4955972"/>
            <a:ext cx="1397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UTokyo</a:t>
            </a:r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Slack</a:t>
            </a:r>
          </a:p>
          <a:p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(Enterprise Grid)</a:t>
            </a:r>
            <a:endParaRPr kumimoji="1" lang="ja-JP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84DABF6-67F2-0A01-E0E1-AB7EA0EDB735}"/>
              </a:ext>
            </a:extLst>
          </p:cNvPr>
          <p:cNvSpPr txBox="1"/>
          <p:nvPr/>
        </p:nvSpPr>
        <p:spPr>
          <a:xfrm>
            <a:off x="6647793" y="5627256"/>
            <a:ext cx="1452104" cy="64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channel_c</a:t>
            </a:r>
          </a:p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#sample_connected</a:t>
            </a:r>
            <a:endParaRPr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Messages</a:t>
            </a:r>
            <a:endParaRPr kumimoji="1" lang="ja-JP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6371C-3C7F-7BEA-9CAA-931FFFE053EC}"/>
              </a:ext>
            </a:extLst>
          </p:cNvPr>
          <p:cNvSpPr txBox="1"/>
          <p:nvPr/>
        </p:nvSpPr>
        <p:spPr>
          <a:xfrm>
            <a:off x="9112793" y="5627256"/>
            <a:ext cx="2550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Workspace A</a:t>
            </a:r>
          </a:p>
          <a:p>
            <a:pPr lvl="1"/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channel_a</a:t>
            </a:r>
          </a:p>
          <a:p>
            <a:pPr lvl="1"/>
            <a:r>
              <a:rPr kumimoji="1"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#sample_connected</a:t>
            </a:r>
            <a:endParaRPr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76D8C015-47BA-3625-59E1-16EE227A79E0}"/>
              </a:ext>
            </a:extLst>
          </p:cNvPr>
          <p:cNvSpPr/>
          <p:nvPr/>
        </p:nvSpPr>
        <p:spPr>
          <a:xfrm>
            <a:off x="6667500" y="5835650"/>
            <a:ext cx="4311650" cy="488950"/>
          </a:xfrm>
          <a:custGeom>
            <a:avLst/>
            <a:gdLst>
              <a:gd name="connsiteX0" fmla="*/ 0 w 4311650"/>
              <a:gd name="connsiteY0" fmla="*/ 0 h 488950"/>
              <a:gd name="connsiteX1" fmla="*/ 0 w 4311650"/>
              <a:gd name="connsiteY1" fmla="*/ 203200 h 488950"/>
              <a:gd name="connsiteX2" fmla="*/ 1676400 w 4311650"/>
              <a:gd name="connsiteY2" fmla="*/ 203200 h 488950"/>
              <a:gd name="connsiteX3" fmla="*/ 1676400 w 4311650"/>
              <a:gd name="connsiteY3" fmla="*/ 488950 h 488950"/>
              <a:gd name="connsiteX4" fmla="*/ 4311650 w 4311650"/>
              <a:gd name="connsiteY4" fmla="*/ 488950 h 488950"/>
              <a:gd name="connsiteX5" fmla="*/ 4311650 w 4311650"/>
              <a:gd name="connsiteY5" fmla="*/ 279400 h 488950"/>
              <a:gd name="connsiteX6" fmla="*/ 1758950 w 4311650"/>
              <a:gd name="connsiteY6" fmla="*/ 279400 h 488950"/>
              <a:gd name="connsiteX7" fmla="*/ 1758950 w 4311650"/>
              <a:gd name="connsiteY7" fmla="*/ 6350 h 488950"/>
              <a:gd name="connsiteX8" fmla="*/ 0 w 4311650"/>
              <a:gd name="connsiteY8" fmla="*/ 635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1650" h="488950">
                <a:moveTo>
                  <a:pt x="0" y="0"/>
                </a:moveTo>
                <a:lnTo>
                  <a:pt x="0" y="203200"/>
                </a:lnTo>
                <a:lnTo>
                  <a:pt x="1676400" y="203200"/>
                </a:lnTo>
                <a:lnTo>
                  <a:pt x="1676400" y="488950"/>
                </a:lnTo>
                <a:lnTo>
                  <a:pt x="4311650" y="488950"/>
                </a:lnTo>
                <a:lnTo>
                  <a:pt x="4311650" y="279400"/>
                </a:lnTo>
                <a:lnTo>
                  <a:pt x="1758950" y="279400"/>
                </a:lnTo>
                <a:lnTo>
                  <a:pt x="1758950" y="6350"/>
                </a:lnTo>
                <a:lnTo>
                  <a:pt x="0" y="6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B13F63-3411-6818-86E9-B2628F59C993}"/>
              </a:ext>
            </a:extLst>
          </p:cNvPr>
          <p:cNvSpPr txBox="1"/>
          <p:nvPr/>
        </p:nvSpPr>
        <p:spPr>
          <a:xfrm>
            <a:off x="7797439" y="5441662"/>
            <a:ext cx="8372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Shared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4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7594D5B-3FE9-5453-2DCB-7F3BA522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Intermediate Tips on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953744-C6D2-D81F-2AC2-45B419A1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Multi-workspace Channel</a:t>
            </a:r>
          </a:p>
          <a:p>
            <a:pPr lvl="1"/>
            <a:r>
              <a:rPr lang="en-US" altLang="ja-JP" sz="2800" dirty="0"/>
              <a:t>Create a channel to be shared across multiple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Slack workspaces.</a:t>
            </a:r>
          </a:p>
          <a:p>
            <a:pPr lvl="2"/>
            <a:r>
              <a:rPr lang="en-US" altLang="ja-JP" sz="2400" dirty="0">
                <a:solidFill>
                  <a:srgbClr val="FF0000"/>
                </a:solidFill>
              </a:rPr>
              <a:t>Slack Connect is not available across multiple </a:t>
            </a:r>
            <a:r>
              <a:rPr lang="en-US" altLang="ja-JP" sz="2400" dirty="0" err="1">
                <a:solidFill>
                  <a:srgbClr val="FF0000"/>
                </a:solidFill>
              </a:rPr>
              <a:t>UTokyo</a:t>
            </a:r>
            <a:r>
              <a:rPr lang="en-US" altLang="ja-JP" sz="2400" dirty="0">
                <a:solidFill>
                  <a:srgbClr val="FF0000"/>
                </a:solidFill>
              </a:rPr>
              <a:t> Slack workspaces.</a:t>
            </a:r>
          </a:p>
          <a:p>
            <a:pPr lvl="1"/>
            <a:r>
              <a:rPr lang="en-US" altLang="ja-JP" sz="2800" dirty="0"/>
              <a:t>Please refer to </a:t>
            </a:r>
            <a:r>
              <a:rPr lang="en-US" altLang="ja-JP" sz="2800" dirty="0">
                <a:hlinkClick r:id="rId2"/>
              </a:rPr>
              <a:t>the article on </a:t>
            </a:r>
            <a:r>
              <a:rPr lang="en-US" altLang="ja-JP" sz="2800" dirty="0" err="1">
                <a:hlinkClick r:id="rId2"/>
              </a:rPr>
              <a:t>utelecon</a:t>
            </a:r>
            <a:r>
              <a:rPr lang="en-US" altLang="ja-JP" sz="2800" dirty="0"/>
              <a:t> for more details.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lang="ja-JP" altLang="en-US" sz="28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E5D37D-300D-28CC-7FB0-0F1B25D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EF1F96-5095-F8F7-BEE7-431ED28E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9CC272-C2D0-BEE9-A37A-7C35A1C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4D1DD7-8500-3EB9-820F-C1C12C067ED5}"/>
              </a:ext>
            </a:extLst>
          </p:cNvPr>
          <p:cNvSpPr/>
          <p:nvPr/>
        </p:nvSpPr>
        <p:spPr>
          <a:xfrm>
            <a:off x="6637923" y="3559628"/>
            <a:ext cx="4715877" cy="2685224"/>
          </a:xfrm>
          <a:prstGeom prst="roundRect">
            <a:avLst>
              <a:gd name="adj" fmla="val 510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4EECFB4-EC3E-B911-EBAC-0BF57A5EB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518" y="3734261"/>
            <a:ext cx="714033" cy="71068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796F11-C8E3-FF2C-1954-C5DC431576A6}"/>
              </a:ext>
            </a:extLst>
          </p:cNvPr>
          <p:cNvSpPr txBox="1"/>
          <p:nvPr/>
        </p:nvSpPr>
        <p:spPr>
          <a:xfrm>
            <a:off x="7743681" y="3674102"/>
            <a:ext cx="20737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UTokyo</a:t>
            </a:r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Slack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(Enterprise Grid)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2599EB-852E-C18E-C68D-07A353E1C485}"/>
              </a:ext>
            </a:extLst>
          </p:cNvPr>
          <p:cNvSpPr txBox="1"/>
          <p:nvPr/>
        </p:nvSpPr>
        <p:spPr>
          <a:xfrm>
            <a:off x="7258928" y="4630181"/>
            <a:ext cx="409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channel_a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channel_b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channel_c – Workspace 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#sample_mwsc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D7BB4B-2967-DA26-4632-A936586267BB}"/>
              </a:ext>
            </a:extLst>
          </p:cNvPr>
          <p:cNvSpPr txBox="1"/>
          <p:nvPr/>
        </p:nvSpPr>
        <p:spPr>
          <a:xfrm>
            <a:off x="6997412" y="5740943"/>
            <a:ext cx="409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ja-JP" alt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kumimoji="1" lang="en-US" altLang="ja-JP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across Workspace A and B</a:t>
            </a:r>
            <a:endParaRPr lang="en-US" altLang="ja-JP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3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4F5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Microsoft Teams</a:t>
            </a:r>
            <a:endParaRPr lang="ja-JP" altLang="en-US" sz="3600" b="0" dirty="0"/>
          </a:p>
        </p:txBody>
      </p:sp>
      <p:sp>
        <p:nvSpPr>
          <p:cNvPr id="5" name="円形吹き出し 10">
            <a:extLst>
              <a:ext uri="{FF2B5EF4-FFF2-40B4-BE49-F238E27FC236}">
                <a16:creationId xmlns:a16="http://schemas.microsoft.com/office/drawing/2014/main" id="{FA430E5E-5B6D-60E6-2FF5-15A9E12C235E}"/>
              </a:ext>
            </a:extLst>
          </p:cNvPr>
          <p:cNvSpPr/>
          <p:nvPr/>
        </p:nvSpPr>
        <p:spPr>
          <a:xfrm>
            <a:off x="1428426" y="4010073"/>
            <a:ext cx="1562747" cy="813737"/>
          </a:xfrm>
          <a:prstGeom prst="wedgeEllipseCallout">
            <a:avLst>
              <a:gd name="adj1" fmla="val 63853"/>
              <a:gd name="adj2" fmla="val 66522"/>
            </a:avLst>
          </a:prstGeom>
          <a:solidFill>
            <a:srgbClr val="525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Teams</a:t>
            </a:r>
            <a:endParaRPr kumimoji="1" lang="ja-JP" altLang="en-US" sz="240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175B678-9324-E92B-0550-F00ACEC8E425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78FAD3-47EE-4190-6948-F098A8D3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21031D3-2DBB-DFD4-0204-5C388B99253C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8FB827-2016-8172-BD3D-AA36D90D6B5B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872257-E280-3518-A6B4-D1F9CE4896B2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6030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Teams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Faculty and staff can also use Microsoft Teams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FF0000"/>
                </a:solidFill>
              </a:rPr>
              <a:t>Students cannot</a:t>
            </a:r>
            <a:r>
              <a:rPr lang="en-US" altLang="ja-JP" dirty="0"/>
              <a:t>).</a:t>
            </a:r>
          </a:p>
          <a:p>
            <a:pPr>
              <a:lnSpc>
                <a:spcPct val="100000"/>
              </a:lnSpc>
            </a:pPr>
            <a:r>
              <a:rPr lang="en-US" altLang="ja-JP" sz="2800" dirty="0"/>
              <a:t>Microsoft Teams is widely used by administrative staff.</a:t>
            </a:r>
          </a:p>
          <a:p>
            <a:pPr marL="742950" lvl="1" indent="-285750">
              <a:lnSpc>
                <a:spcPct val="100000"/>
              </a:lnSpc>
            </a:pPr>
            <a:endParaRPr lang="en-US" altLang="ja-JP" sz="1200" dirty="0"/>
          </a:p>
          <a:p>
            <a:pPr marL="742950" lvl="1" indent="-285750">
              <a:lnSpc>
                <a:spcPct val="100000"/>
              </a:lnSpc>
            </a:pPr>
            <a:r>
              <a:rPr lang="ja-JP" altLang="en-US" dirty="0"/>
              <a:t>The administrative department has</a:t>
            </a:r>
            <a:br>
              <a:rPr lang="en-US" altLang="ja-JP" dirty="0"/>
            </a:br>
            <a:r>
              <a:rPr lang="ja-JP" altLang="en-US" dirty="0"/>
              <a:t>teams for each section</a:t>
            </a:r>
            <a:r>
              <a:rPr lang="en-US" altLang="ja-JP" dirty="0"/>
              <a:t>.</a:t>
            </a:r>
          </a:p>
          <a:p>
            <a:pPr marL="742950" lvl="1" indent="-285750">
              <a:lnSpc>
                <a:spcPct val="100000"/>
              </a:lnSpc>
            </a:pPr>
            <a:endParaRPr lang="en-US" altLang="ja-JP" sz="1200" dirty="0"/>
          </a:p>
          <a:p>
            <a:pPr marL="742950" lvl="1" indent="-285750">
              <a:lnSpc>
                <a:spcPct val="100000"/>
              </a:lnSpc>
            </a:pPr>
            <a:r>
              <a:rPr lang="ja-JP" altLang="en-US" dirty="0"/>
              <a:t>Faculty and staff </a:t>
            </a:r>
            <a:r>
              <a:rPr lang="en-US" altLang="ja-JP" dirty="0"/>
              <a:t>can</a:t>
            </a:r>
            <a:r>
              <a:rPr lang="ja-JP" altLang="en-US" dirty="0"/>
              <a:t> apply to </a:t>
            </a:r>
            <a:r>
              <a:rPr lang="en-US" altLang="ja-JP" dirty="0"/>
              <a:t>create</a:t>
            </a:r>
            <a:br>
              <a:rPr lang="en-US" altLang="ja-JP" dirty="0"/>
            </a:br>
            <a:r>
              <a:rPr lang="ja-JP" altLang="en-US" dirty="0"/>
              <a:t>their own </a:t>
            </a:r>
            <a:r>
              <a:rPr lang="en-US" altLang="ja-JP" dirty="0"/>
              <a:t>new </a:t>
            </a:r>
            <a:r>
              <a:rPr lang="ja-JP" altLang="en-US" dirty="0"/>
              <a:t>teams</a:t>
            </a:r>
            <a:r>
              <a:rPr lang="en-US" altLang="ja-JP" dirty="0"/>
              <a:t>.</a:t>
            </a:r>
            <a:endParaRPr lang="ja-JP" altLang="en-US" dirty="0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52AADFD-94D5-B93B-203F-3B533E9B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551" y="2309651"/>
            <a:ext cx="5570905" cy="41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0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 in Your Microsoft Teams Account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/>
              <a:t>Enter your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to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the Email</a:t>
            </a:r>
            <a:r>
              <a:rPr lang="en-US" altLang="ja-JP" sz="2000" dirty="0"/>
              <a:t>, phone or Skype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50744E-0668-D396-89F0-7D82CCCD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44" y="1343671"/>
            <a:ext cx="4541957" cy="354510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EA27338-82B6-433A-D341-ECFE98986D40}"/>
              </a:ext>
            </a:extLst>
          </p:cNvPr>
          <p:cNvSpPr/>
          <p:nvPr/>
        </p:nvSpPr>
        <p:spPr>
          <a:xfrm>
            <a:off x="7586288" y="2678975"/>
            <a:ext cx="3767511" cy="482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C9CC534-78D7-2A1D-5B2C-16F4A977DF4D}"/>
              </a:ext>
            </a:extLst>
          </p:cNvPr>
          <p:cNvSpPr/>
          <p:nvPr/>
        </p:nvSpPr>
        <p:spPr>
          <a:xfrm>
            <a:off x="2941115" y="2483442"/>
            <a:ext cx="4541957" cy="40011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1D3C54-91C5-E8B2-5A07-7FF4CAA0A7E9}"/>
              </a:ext>
            </a:extLst>
          </p:cNvPr>
          <p:cNvCxnSpPr>
            <a:cxnSpLocks/>
          </p:cNvCxnSpPr>
          <p:nvPr/>
        </p:nvCxnSpPr>
        <p:spPr>
          <a:xfrm>
            <a:off x="1140311" y="2465985"/>
            <a:ext cx="312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723CF79-324F-6E0D-EFE8-B456500BF440}"/>
              </a:ext>
            </a:extLst>
          </p:cNvPr>
          <p:cNvCxnSpPr>
            <a:cxnSpLocks/>
          </p:cNvCxnSpPr>
          <p:nvPr/>
        </p:nvCxnSpPr>
        <p:spPr>
          <a:xfrm>
            <a:off x="2705444" y="1684687"/>
            <a:ext cx="2409481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55E7367-9D23-7F33-E5EE-899E07B32150}"/>
              </a:ext>
            </a:extLst>
          </p:cNvPr>
          <p:cNvSpPr txBox="1"/>
          <p:nvPr/>
        </p:nvSpPr>
        <p:spPr>
          <a:xfrm>
            <a:off x="1592154" y="1684687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1B9300-7D04-4C35-D51B-C52F9C831791}"/>
              </a:ext>
            </a:extLst>
          </p:cNvPr>
          <p:cNvSpPr txBox="1"/>
          <p:nvPr/>
        </p:nvSpPr>
        <p:spPr>
          <a:xfrm>
            <a:off x="1115508" y="29246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53114-2D97-7D18-2FEA-A5634EACAF1D}"/>
              </a:ext>
            </a:extLst>
          </p:cNvPr>
          <p:cNvSpPr txBox="1"/>
          <p:nvPr/>
        </p:nvSpPr>
        <p:spPr>
          <a:xfrm>
            <a:off x="7211508" y="4879449"/>
            <a:ext cx="4081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hlinkClick r:id="rId3"/>
              </a:rPr>
              <a:t>https://teams.microsoft.com/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7128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ECCS Cloud Email (</a:t>
            </a:r>
            <a:r>
              <a:rPr lang="en-US" altLang="ja-JP" sz="6600" dirty="0">
                <a:solidFill>
                  <a:srgbClr val="4285F4"/>
                </a:solidFill>
              </a:rPr>
              <a:t>G</a:t>
            </a:r>
            <a:r>
              <a:rPr lang="en-US" altLang="ja-JP" sz="6600" dirty="0">
                <a:solidFill>
                  <a:srgbClr val="EA4335"/>
                </a:solidFill>
              </a:rPr>
              <a:t>o</a:t>
            </a:r>
            <a:r>
              <a:rPr lang="en-US" altLang="ja-JP" sz="6600" dirty="0">
                <a:solidFill>
                  <a:srgbClr val="FBBA00"/>
                </a:solidFill>
              </a:rPr>
              <a:t>o</a:t>
            </a:r>
            <a:r>
              <a:rPr lang="en-US" altLang="ja-JP" sz="6600" dirty="0">
                <a:solidFill>
                  <a:srgbClr val="4285F4"/>
                </a:solidFill>
              </a:rPr>
              <a:t>g</a:t>
            </a:r>
            <a:r>
              <a:rPr lang="en-US" altLang="ja-JP" sz="6600" dirty="0">
                <a:solidFill>
                  <a:srgbClr val="2BA44B"/>
                </a:solidFill>
              </a:rPr>
              <a:t>l</a:t>
            </a:r>
            <a:r>
              <a:rPr lang="en-US" altLang="ja-JP" sz="6600" dirty="0">
                <a:solidFill>
                  <a:srgbClr val="EA4335"/>
                </a:solidFill>
              </a:rPr>
              <a:t>e</a:t>
            </a:r>
            <a:r>
              <a:rPr lang="en-US" altLang="ja-JP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77AC5F5-8EBE-85EB-CC15-AA02BB2B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326" y="3429000"/>
            <a:ext cx="5883348" cy="299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4368ECB-5BD8-32F3-3C54-5AA15FDE538A}"/>
              </a:ext>
            </a:extLst>
          </p:cNvPr>
          <p:cNvSpPr/>
          <p:nvPr/>
        </p:nvSpPr>
        <p:spPr>
          <a:xfrm>
            <a:off x="2985534" y="4321269"/>
            <a:ext cx="4619951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FD974E-0606-FC3A-FB20-885967E5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90EF0E5-B025-C2EB-5A7C-4A2BA9B32128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D8FE7E-5C3E-2E3C-D514-5006D98F673D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8B2003-DA51-9528-E363-25F0B1808AED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4216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1BF84F7-9BA4-6D00-94A9-330C17B1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713" y="4768650"/>
            <a:ext cx="4017818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0EAC18-6D72-E1CC-9B30-7171FA60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770287-869F-4C21-C8B4-2239099F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B00744-32F6-DFEF-A9C7-3AA80D38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724484E-03FA-2749-CCBA-EDFF8720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ECCS?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032F60D-8266-6B82-0D6D-E86DC4EA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b="1" dirty="0"/>
              <a:t>ECCS: E</a:t>
            </a:r>
            <a:r>
              <a:rPr lang="en-US" altLang="ja-JP" sz="3600" dirty="0"/>
              <a:t>ducational </a:t>
            </a:r>
            <a:r>
              <a:rPr lang="en-US" altLang="ja-JP" sz="3600" b="1" dirty="0"/>
              <a:t>C</a:t>
            </a:r>
            <a:r>
              <a:rPr lang="en-US" altLang="ja-JP" sz="3600" dirty="0"/>
              <a:t>ampuswide </a:t>
            </a:r>
            <a:r>
              <a:rPr lang="en-US" altLang="ja-JP" sz="3600" b="1" dirty="0"/>
              <a:t>C</a:t>
            </a:r>
            <a:r>
              <a:rPr lang="en-US" altLang="ja-JP" sz="3600" dirty="0"/>
              <a:t>omputing </a:t>
            </a:r>
            <a:r>
              <a:rPr lang="en-US" altLang="ja-JP" sz="3600" b="1" dirty="0"/>
              <a:t>S</a:t>
            </a:r>
            <a:r>
              <a:rPr lang="en-US" altLang="ja-JP" sz="3600" dirty="0"/>
              <a:t>ystem</a:t>
            </a:r>
          </a:p>
          <a:p>
            <a:pPr lvl="1"/>
            <a:r>
              <a:rPr lang="en-US" altLang="ja-JP" sz="3200" dirty="0"/>
              <a:t>Name of the comprehensive educational system provided by the Information Technology Center</a:t>
            </a:r>
          </a:p>
          <a:p>
            <a:pPr marL="457200" lvl="1" indent="0">
              <a:buNone/>
            </a:pPr>
            <a:endParaRPr lang="en-US" altLang="ja-JP" sz="3200" dirty="0"/>
          </a:p>
          <a:p>
            <a:pPr marL="457200" lvl="1" indent="0">
              <a:buNone/>
            </a:pPr>
            <a:endParaRPr lang="en-US" altLang="ja-JP" sz="3200" dirty="0"/>
          </a:p>
          <a:p>
            <a:r>
              <a:rPr lang="en-US" altLang="ja-JP" sz="3600" b="1" dirty="0"/>
              <a:t>ECCS Cloud Email</a:t>
            </a:r>
          </a:p>
          <a:p>
            <a:pPr lvl="1"/>
            <a:r>
              <a:rPr lang="en-US" altLang="ja-JP" sz="3200" b="1" dirty="0"/>
              <a:t>Google Workspace for Education </a:t>
            </a:r>
            <a:r>
              <a:rPr lang="en-US" altLang="ja-JP" sz="3200" dirty="0"/>
              <a:t>as a component of ECCS services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43252E0F-323F-7400-11ED-3A836BBA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713" y="2956386"/>
            <a:ext cx="4023087" cy="8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0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0A5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E22E087-EB73-B728-1B41-F7FB1B8AABB3}"/>
              </a:ext>
            </a:extLst>
          </p:cNvPr>
          <p:cNvSpPr/>
          <p:nvPr/>
        </p:nvSpPr>
        <p:spPr>
          <a:xfrm>
            <a:off x="2985535" y="3361056"/>
            <a:ext cx="158646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Zoom</a:t>
            </a:r>
            <a:endParaRPr lang="ja-JP" altLang="en-US" sz="3600" b="0" dirty="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D8B42C5-1FBB-4707-114A-48FA7052895C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18B31A-10A1-CB68-3A6B-C0738895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6351909-B531-4C8E-EE1B-CFA086352B2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38CB9F3-909F-A3C9-B55C-B8FC7CDBCCEA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4D7A27-007B-DF94-021E-339013F322BA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8806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F852959-4C06-5A2F-5163-87EA0EF49C4F}"/>
              </a:ext>
            </a:extLst>
          </p:cNvPr>
          <p:cNvSpPr/>
          <p:nvPr/>
        </p:nvSpPr>
        <p:spPr>
          <a:xfrm>
            <a:off x="5516251" y="4478285"/>
            <a:ext cx="5465450" cy="9388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55D8B8-C1EF-E1B8-CA27-D3D69FF17764}"/>
              </a:ext>
            </a:extLst>
          </p:cNvPr>
          <p:cNvSpPr/>
          <p:nvPr/>
        </p:nvSpPr>
        <p:spPr>
          <a:xfrm>
            <a:off x="6710706" y="5485744"/>
            <a:ext cx="5465450" cy="9388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08CB7F1-94FB-2D3C-8356-280A44F6D7E3}"/>
              </a:ext>
            </a:extLst>
          </p:cNvPr>
          <p:cNvSpPr/>
          <p:nvPr/>
        </p:nvSpPr>
        <p:spPr>
          <a:xfrm>
            <a:off x="5276850" y="1859713"/>
            <a:ext cx="6343650" cy="482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ECCS Cloud Email (</a:t>
            </a:r>
            <a:r>
              <a:rPr kumimoji="1" lang="en-US" altLang="ja-JP" dirty="0"/>
              <a:t>@g.ecc.u-tokyo.ac.jp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606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Same ease of use as Gmail; the domain is unique to ECCS Cloud Email.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The default email address is   </a:t>
            </a: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2400" b="1" dirty="0">
                <a:solidFill>
                  <a:srgbClr val="155F90"/>
                </a:solidFill>
                <a:latin typeface="Consolas" panose="020B0609020204030204" pitchFamily="49" charset="0"/>
              </a:rPr>
              <a:t>@g.ecc.u-tokyo.ac.jp</a:t>
            </a:r>
            <a:endParaRPr lang="en-US" altLang="ja-JP" b="1" dirty="0">
              <a:solidFill>
                <a:srgbClr val="155F9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/>
              <a:t>You may use this as the default email address, but it is recommended to </a:t>
            </a:r>
            <a:r>
              <a:rPr lang="en-US" altLang="ja-JP" b="1" dirty="0">
                <a:solidFill>
                  <a:srgbClr val="155F90"/>
                </a:solidFill>
              </a:rPr>
              <a:t>change your email address to your preferred one in advance</a:t>
            </a:r>
            <a:r>
              <a:rPr lang="en-US" altLang="ja-JP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After you change your email address, emails sent to your </a:t>
            </a:r>
            <a:r>
              <a:rPr lang="en-US" altLang="ja-JP" b="1" dirty="0">
                <a:solidFill>
                  <a:srgbClr val="155F90"/>
                </a:solidFill>
              </a:rPr>
              <a:t>default email address will still be delivered </a:t>
            </a:r>
            <a:r>
              <a:rPr lang="en-US" altLang="ja-JP" dirty="0"/>
              <a:t>to your mailbox.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5E5314-92CB-508A-BF7E-F6AD2241AEA1}"/>
              </a:ext>
            </a:extLst>
          </p:cNvPr>
          <p:cNvSpPr txBox="1"/>
          <p:nvPr/>
        </p:nvSpPr>
        <p:spPr>
          <a:xfrm>
            <a:off x="6726550" y="5429244"/>
            <a:ext cx="5465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To: 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Default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 Address (with 10-digit number)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A44776-ECF2-82C3-98AE-F85FF79963DE}"/>
              </a:ext>
            </a:extLst>
          </p:cNvPr>
          <p:cNvSpPr txBox="1"/>
          <p:nvPr/>
        </p:nvSpPr>
        <p:spPr>
          <a:xfrm>
            <a:off x="5516251" y="4452885"/>
            <a:ext cx="5465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To: 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Changed 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Address (the current latest)</a:t>
            </a:r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E930D082-CEDA-27A7-55E9-32BF76D8A6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398" y="5417144"/>
            <a:ext cx="1268102" cy="1268102"/>
          </a:xfrm>
          <a:prstGeom prst="rect">
            <a:avLst/>
          </a:prstGeom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4CB94B32-2F2D-4D47-E581-B1C7810B5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51" y="4436050"/>
            <a:ext cx="1268102" cy="1268102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CF1F290-F827-D680-64FF-507AC1824850}"/>
              </a:ext>
            </a:extLst>
          </p:cNvPr>
          <p:cNvGrpSpPr/>
          <p:nvPr/>
        </p:nvGrpSpPr>
        <p:grpSpPr>
          <a:xfrm>
            <a:off x="2719994" y="4673149"/>
            <a:ext cx="1201458" cy="1201458"/>
            <a:chOff x="2421250" y="4163400"/>
            <a:chExt cx="2438400" cy="2438400"/>
          </a:xfrm>
        </p:grpSpPr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37BC1E38-404C-714D-745D-286639EEB939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9" name="図 18" descr="アイコン&#10;&#10;自動的に生成された説明">
              <a:extLst>
                <a:ext uri="{FF2B5EF4-FFF2-40B4-BE49-F238E27FC236}">
                  <a16:creationId xmlns:a16="http://schemas.microsoft.com/office/drawing/2014/main" id="{0F6B9CC1-5FBF-9A92-9D43-2E6CA390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8A339785-496C-6E9F-9B66-D46F9C3021A1}"/>
              </a:ext>
            </a:extLst>
          </p:cNvPr>
          <p:cNvSpPr/>
          <p:nvPr/>
        </p:nvSpPr>
        <p:spPr>
          <a:xfrm>
            <a:off x="3782405" y="4688847"/>
            <a:ext cx="1778000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F0920B98-2B7C-4CD1-A193-31F0D9507DDF}"/>
              </a:ext>
            </a:extLst>
          </p:cNvPr>
          <p:cNvSpPr/>
          <p:nvPr/>
        </p:nvSpPr>
        <p:spPr>
          <a:xfrm>
            <a:off x="4036405" y="5368990"/>
            <a:ext cx="2730500" cy="501231"/>
          </a:xfrm>
          <a:custGeom>
            <a:avLst/>
            <a:gdLst>
              <a:gd name="connsiteX0" fmla="*/ 2730500 w 2730500"/>
              <a:gd name="connsiteY0" fmla="*/ 501231 h 501231"/>
              <a:gd name="connsiteX1" fmla="*/ 1028700 w 2730500"/>
              <a:gd name="connsiteY1" fmla="*/ 31331 h 501231"/>
              <a:gd name="connsiteX2" fmla="*/ 0 w 2730500"/>
              <a:gd name="connsiteY2" fmla="*/ 82131 h 50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500" h="501231">
                <a:moveTo>
                  <a:pt x="2730500" y="501231"/>
                </a:moveTo>
                <a:cubicBezTo>
                  <a:pt x="2107141" y="301206"/>
                  <a:pt x="1483783" y="101181"/>
                  <a:pt x="1028700" y="31331"/>
                </a:cubicBezTo>
                <a:cubicBezTo>
                  <a:pt x="573617" y="-38519"/>
                  <a:pt x="286808" y="21806"/>
                  <a:pt x="0" y="82131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AE99F19-08B9-22BA-46E8-9D6E88722DE1}"/>
              </a:ext>
            </a:extLst>
          </p:cNvPr>
          <p:cNvSpPr txBox="1"/>
          <p:nvPr/>
        </p:nvSpPr>
        <p:spPr>
          <a:xfrm>
            <a:off x="1415053" y="5752784"/>
            <a:ext cx="38344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ECCS Cloud Email Inbox</a:t>
            </a:r>
          </a:p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(Your </a:t>
            </a:r>
            <a:r>
              <a:rPr lang="en-US" altLang="ja-JP" sz="2000" b="1" dirty="0">
                <a:solidFill>
                  <a:srgbClr val="FF0000"/>
                </a:solidFill>
                <a:latin typeface="+mj-lt"/>
              </a:rPr>
              <a:t>Changed </a:t>
            </a: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Address)</a:t>
            </a:r>
          </a:p>
          <a:p>
            <a:pPr algn="ctr">
              <a:lnSpc>
                <a:spcPct val="100000"/>
              </a:lnSpc>
            </a:pPr>
            <a:endParaRPr lang="en-US" altLang="ja-JP" sz="2000" b="1" dirty="0">
              <a:solidFill>
                <a:srgbClr val="155F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7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ECCS Cloud Email (</a:t>
            </a:r>
            <a:r>
              <a:rPr kumimoji="1" lang="en-US" altLang="ja-JP" dirty="0"/>
              <a:t>@g.ecc.u-tokyo.ac.jp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606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Even if you do not intend to use this email address regularly,</a:t>
            </a:r>
            <a:br>
              <a:rPr lang="en-US" altLang="ja-JP" dirty="0"/>
            </a:br>
            <a:r>
              <a:rPr lang="en-US" altLang="ja-JP" b="1" dirty="0">
                <a:solidFill>
                  <a:srgbClr val="155F90"/>
                </a:solidFill>
              </a:rPr>
              <a:t>it is recommended to set it up initially</a:t>
            </a:r>
            <a:r>
              <a:rPr lang="en-US" altLang="ja-JP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There are some emails from the system/services that can only be delivered to this email address, such as Zoom, Slack, etc.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You can also set up forwarding to your usual email address.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31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B66E99A-E983-512E-35F6-374149957849}"/>
              </a:ext>
            </a:extLst>
          </p:cNvPr>
          <p:cNvGrpSpPr/>
          <p:nvPr/>
        </p:nvGrpSpPr>
        <p:grpSpPr>
          <a:xfrm>
            <a:off x="6771294" y="4673149"/>
            <a:ext cx="1201458" cy="1201458"/>
            <a:chOff x="2421250" y="4163400"/>
            <a:chExt cx="2438400" cy="2438400"/>
          </a:xfrm>
        </p:grpSpPr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64AB1F00-DA26-BBE9-A338-1F14C497E9AB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F53DFFDD-CEC5-A68B-744C-52B8F53D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BD077E7-2AC7-AC13-D69E-6A77B2792AF2}"/>
              </a:ext>
            </a:extLst>
          </p:cNvPr>
          <p:cNvSpPr/>
          <p:nvPr/>
        </p:nvSpPr>
        <p:spPr>
          <a:xfrm>
            <a:off x="7833705" y="4688847"/>
            <a:ext cx="1778000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458C8E6-FB38-2C4D-967E-188CDE4F2CB7}"/>
              </a:ext>
            </a:extLst>
          </p:cNvPr>
          <p:cNvSpPr txBox="1"/>
          <p:nvPr/>
        </p:nvSpPr>
        <p:spPr>
          <a:xfrm>
            <a:off x="5466353" y="5752784"/>
            <a:ext cx="383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ECCS Cloud Email Inbox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9370A9-125C-3C84-3967-4E8E5D770500}"/>
              </a:ext>
            </a:extLst>
          </p:cNvPr>
          <p:cNvGrpSpPr/>
          <p:nvPr/>
        </p:nvGrpSpPr>
        <p:grpSpPr>
          <a:xfrm>
            <a:off x="3142774" y="4673149"/>
            <a:ext cx="1201458" cy="1201458"/>
            <a:chOff x="2421250" y="4163400"/>
            <a:chExt cx="2438400" cy="2438400"/>
          </a:xfrm>
        </p:grpSpPr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E50C3A66-0807-E7C1-D0EC-C4B7BCDD628B}"/>
                </a:ext>
              </a:extLst>
            </p:cNvPr>
            <p:cNvSpPr/>
            <p:nvPr/>
          </p:nvSpPr>
          <p:spPr>
            <a:xfrm>
              <a:off x="2578100" y="4622800"/>
              <a:ext cx="2171700" cy="1473200"/>
            </a:xfrm>
            <a:custGeom>
              <a:avLst/>
              <a:gdLst>
                <a:gd name="connsiteX0" fmla="*/ 419100 w 2171700"/>
                <a:gd name="connsiteY0" fmla="*/ 12700 h 1473200"/>
                <a:gd name="connsiteX1" fmla="*/ 0 w 2171700"/>
                <a:gd name="connsiteY1" fmla="*/ 711200 h 1473200"/>
                <a:gd name="connsiteX2" fmla="*/ 0 w 2171700"/>
                <a:gd name="connsiteY2" fmla="*/ 1473200 h 1473200"/>
                <a:gd name="connsiteX3" fmla="*/ 2171700 w 2171700"/>
                <a:gd name="connsiteY3" fmla="*/ 1473200 h 1473200"/>
                <a:gd name="connsiteX4" fmla="*/ 2171700 w 2171700"/>
                <a:gd name="connsiteY4" fmla="*/ 711200 h 1473200"/>
                <a:gd name="connsiteX5" fmla="*/ 1739900 w 2171700"/>
                <a:gd name="connsiteY5" fmla="*/ 0 h 1473200"/>
                <a:gd name="connsiteX6" fmla="*/ 419100 w 2171700"/>
                <a:gd name="connsiteY6" fmla="*/ 127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1473200">
                  <a:moveTo>
                    <a:pt x="419100" y="12700"/>
                  </a:moveTo>
                  <a:lnTo>
                    <a:pt x="0" y="711200"/>
                  </a:lnTo>
                  <a:lnTo>
                    <a:pt x="0" y="1473200"/>
                  </a:lnTo>
                  <a:lnTo>
                    <a:pt x="2171700" y="1473200"/>
                  </a:lnTo>
                  <a:lnTo>
                    <a:pt x="2171700" y="711200"/>
                  </a:lnTo>
                  <a:lnTo>
                    <a:pt x="1739900" y="0"/>
                  </a:lnTo>
                  <a:lnTo>
                    <a:pt x="419100" y="12700"/>
                  </a:lnTo>
                  <a:close/>
                </a:path>
              </a:pathLst>
            </a:custGeom>
            <a:solidFill>
              <a:srgbClr val="D8D5C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D8D5CF"/>
                </a:solidFill>
              </a:endParaRPr>
            </a:p>
          </p:txBody>
        </p:sp>
        <p:pic>
          <p:nvPicPr>
            <p:cNvPr id="17" name="図 16" descr="アイコン&#10;&#10;自動的に生成された説明">
              <a:extLst>
                <a:ext uri="{FF2B5EF4-FFF2-40B4-BE49-F238E27FC236}">
                  <a16:creationId xmlns:a16="http://schemas.microsoft.com/office/drawing/2014/main" id="{E0005180-5A68-903B-892D-DB44BAC0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1250" y="4163400"/>
              <a:ext cx="2438400" cy="24384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77F8C6-FD76-CF75-A5BD-9BD61E5797B7}"/>
              </a:ext>
            </a:extLst>
          </p:cNvPr>
          <p:cNvSpPr txBox="1"/>
          <p:nvPr/>
        </p:nvSpPr>
        <p:spPr>
          <a:xfrm>
            <a:off x="1837833" y="5752784"/>
            <a:ext cx="38344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Your Daily Inbox</a:t>
            </a:r>
          </a:p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(Your another email address)</a:t>
            </a:r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1EF323CD-B6FC-E39C-3D97-166726B24AAE}"/>
              </a:ext>
            </a:extLst>
          </p:cNvPr>
          <p:cNvSpPr/>
          <p:nvPr/>
        </p:nvSpPr>
        <p:spPr>
          <a:xfrm>
            <a:off x="4421516" y="4879925"/>
            <a:ext cx="2262555" cy="241574"/>
          </a:xfrm>
          <a:custGeom>
            <a:avLst/>
            <a:gdLst>
              <a:gd name="connsiteX0" fmla="*/ 1778000 w 1778000"/>
              <a:gd name="connsiteY0" fmla="*/ 203474 h 241574"/>
              <a:gd name="connsiteX1" fmla="*/ 685800 w 1778000"/>
              <a:gd name="connsiteY1" fmla="*/ 274 h 241574"/>
              <a:gd name="connsiteX2" fmla="*/ 0 w 1778000"/>
              <a:gd name="connsiteY2" fmla="*/ 241574 h 2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241574">
                <a:moveTo>
                  <a:pt x="1778000" y="203474"/>
                </a:moveTo>
                <a:cubicBezTo>
                  <a:pt x="1380066" y="98699"/>
                  <a:pt x="982133" y="-6076"/>
                  <a:pt x="685800" y="274"/>
                </a:cubicBezTo>
                <a:cubicBezTo>
                  <a:pt x="389467" y="6624"/>
                  <a:pt x="194733" y="124099"/>
                  <a:pt x="0" y="241574"/>
                </a:cubicBezTo>
              </a:path>
            </a:pathLst>
          </a:custGeom>
          <a:noFill/>
          <a:ln w="76200">
            <a:solidFill>
              <a:srgbClr val="2683C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アイコン&#10;&#10;自動的に生成された説明">
            <a:extLst>
              <a:ext uri="{FF2B5EF4-FFF2-40B4-BE49-F238E27FC236}">
                <a16:creationId xmlns:a16="http://schemas.microsoft.com/office/drawing/2014/main" id="{586EA7AE-402E-A33C-28BC-3477497B8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4305">
            <a:off x="5112518" y="4103768"/>
            <a:ext cx="1268102" cy="1268102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794C06-08F1-0EFB-0296-BC55500442D4}"/>
              </a:ext>
            </a:extLst>
          </p:cNvPr>
          <p:cNvSpPr txBox="1"/>
          <p:nvPr/>
        </p:nvSpPr>
        <p:spPr>
          <a:xfrm rot="319849">
            <a:off x="3859467" y="4958150"/>
            <a:ext cx="383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rgbClr val="155F90"/>
                </a:solidFill>
                <a:latin typeface="+mj-lt"/>
              </a:rPr>
              <a:t>Forwarding</a:t>
            </a:r>
          </a:p>
        </p:txBody>
      </p:sp>
      <p:pic>
        <p:nvPicPr>
          <p:cNvPr id="23" name="図 22" descr="アイコン&#10;&#10;自動的に生成された説明">
            <a:extLst>
              <a:ext uri="{FF2B5EF4-FFF2-40B4-BE49-F238E27FC236}">
                <a16:creationId xmlns:a16="http://schemas.microsoft.com/office/drawing/2014/main" id="{71253D06-C688-78E3-25CA-708FF9A45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4305">
            <a:off x="8803742" y="4054796"/>
            <a:ext cx="1268102" cy="1268102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0E7F421-A31A-A7E6-0E7E-3815B16A49BA}"/>
              </a:ext>
            </a:extLst>
          </p:cNvPr>
          <p:cNvSpPr txBox="1"/>
          <p:nvPr/>
        </p:nvSpPr>
        <p:spPr>
          <a:xfrm rot="319849">
            <a:off x="8109632" y="4997090"/>
            <a:ext cx="383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000" b="1" dirty="0">
                <a:solidFill>
                  <a:srgbClr val="155F90"/>
                </a:solidFill>
                <a:latin typeface="+mj-lt"/>
              </a:rPr>
              <a:t>Email to your ECCS Cloud Email</a:t>
            </a:r>
          </a:p>
        </p:txBody>
      </p:sp>
    </p:spTree>
    <p:extLst>
      <p:ext uri="{BB962C8B-B14F-4D97-AF65-F5344CB8AC3E}">
        <p14:creationId xmlns:p14="http://schemas.microsoft.com/office/powerpoint/2010/main" val="10345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EA7156-8550-0DD5-5D6D-EA2DB357C668}"/>
              </a:ext>
            </a:extLst>
          </p:cNvPr>
          <p:cNvSpPr/>
          <p:nvPr/>
        </p:nvSpPr>
        <p:spPr>
          <a:xfrm>
            <a:off x="2933700" y="3657600"/>
            <a:ext cx="8420100" cy="27166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Change ECCS Cloud Email </a:t>
            </a:r>
            <a:r>
              <a:rPr lang="en-US" altLang="ja-JP" dirty="0" err="1"/>
              <a:t>Adresss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Access the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Account User Menu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Please note that the username is only a 10-digit number here.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Click “ECCS Cloud Email (mail address)” on the left.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Enter your preferred username (string before @) and click “SAVE.”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Wait for more than 40 minutes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0F1200-E4DE-CEDB-8736-7149B66683EE}"/>
              </a:ext>
            </a:extLst>
          </p:cNvPr>
          <p:cNvSpPr txBox="1"/>
          <p:nvPr/>
        </p:nvSpPr>
        <p:spPr>
          <a:xfrm>
            <a:off x="3038474" y="3714750"/>
            <a:ext cx="82200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Username </a:t>
            </a:r>
            <a:r>
              <a:rPr lang="en-US" altLang="ja-JP" sz="2000" dirty="0"/>
              <a:t>(string before @) </a:t>
            </a:r>
            <a:r>
              <a:rPr lang="en-US" altLang="ja-JP" sz="2000" b="1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The characters that can be used lowercase letters, numbers and hyphen: </a:t>
            </a:r>
            <a:r>
              <a:rPr lang="en-US" altLang="ja-JP" sz="2000" b="1" spc="300" dirty="0">
                <a:solidFill>
                  <a:srgbClr val="155F90"/>
                </a:solidFill>
              </a:rPr>
              <a:t>abcdefghijklmnopqrstuvwxyz0123456789-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It cannot be the same as one that is already being used (or has been used in the past) by another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There are certain strings that cannot be use due to administrative reasons.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You can change your username as many times as you like, but once your username is changed, you cannot change it again for 30 days.</a:t>
            </a:r>
          </a:p>
        </p:txBody>
      </p:sp>
    </p:spTree>
    <p:extLst>
      <p:ext uri="{BB962C8B-B14F-4D97-AF65-F5344CB8AC3E}">
        <p14:creationId xmlns:p14="http://schemas.microsoft.com/office/powerpoint/2010/main" val="217935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5D1DC2FF-0820-B278-99D0-5FA2415FA7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962" y="1881437"/>
            <a:ext cx="6284537" cy="2663506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108E4ACE-B27A-1A27-6C40-D621E801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Sign in ECCS Cloud Email (@g.acc.u-tokyo.ac.jp)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BDB3433-8BA7-9F31-F873-9CB9F028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1353800" cy="5174716"/>
          </a:xfrm>
        </p:spPr>
        <p:txBody>
          <a:bodyPr/>
          <a:lstStyle/>
          <a:p>
            <a:r>
              <a:rPr lang="en-US" altLang="ja-JP" sz="2800" dirty="0"/>
              <a:t>Enter your </a:t>
            </a:r>
            <a:r>
              <a:rPr lang="en-US" altLang="ja-JP" sz="2800" b="1" dirty="0">
                <a:solidFill>
                  <a:srgbClr val="FF0000"/>
                </a:solidFill>
              </a:rPr>
              <a:t>changed</a:t>
            </a:r>
            <a:r>
              <a:rPr lang="en-US" altLang="ja-JP" sz="2800" b="1" dirty="0"/>
              <a:t> </a:t>
            </a:r>
            <a:r>
              <a:rPr lang="en-US" altLang="ja-JP" sz="2800" dirty="0"/>
              <a:t>email </a:t>
            </a:r>
            <a:r>
              <a:rPr lang="en-US" altLang="ja-JP" dirty="0"/>
              <a:t>a</a:t>
            </a:r>
            <a:r>
              <a:rPr lang="en-US" altLang="ja-JP" sz="2800" dirty="0"/>
              <a:t>ddress to the Email </a:t>
            </a:r>
            <a:r>
              <a:rPr lang="en-US" altLang="ja-JP" sz="2000" dirty="0"/>
              <a:t>or phone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endParaRPr lang="en-US" altLang="ja-JP" sz="2800" dirty="0"/>
          </a:p>
          <a:p>
            <a:endParaRPr lang="en-US" altLang="ja-JP" dirty="0"/>
          </a:p>
          <a:p>
            <a:endParaRPr lang="en-US" altLang="ja-JP" sz="2800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dirty="0"/>
              <a:t>Once you sign in, you can use it with the same ease of use as Gmail.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A357F5-3924-8469-18D7-12819643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9217C7-E8A5-CB00-060E-C23B3709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027E1-5063-1D16-9573-6B6A3F7E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2095E09-68FB-BD78-BDD2-87F0FAE3D5F5}"/>
              </a:ext>
            </a:extLst>
          </p:cNvPr>
          <p:cNvSpPr/>
          <p:nvPr/>
        </p:nvSpPr>
        <p:spPr>
          <a:xfrm>
            <a:off x="8565662" y="2546873"/>
            <a:ext cx="2854812" cy="5537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F821627-32B7-2A91-5057-2D0FE8F0AD56}"/>
              </a:ext>
            </a:extLst>
          </p:cNvPr>
          <p:cNvCxnSpPr>
            <a:cxnSpLocks/>
          </p:cNvCxnSpPr>
          <p:nvPr/>
        </p:nvCxnSpPr>
        <p:spPr>
          <a:xfrm>
            <a:off x="8877300" y="1694540"/>
            <a:ext cx="0" cy="791764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AB09B-ECAB-099F-A6CD-71EAFF6C6536}"/>
              </a:ext>
            </a:extLst>
          </p:cNvPr>
          <p:cNvSpPr txBox="1"/>
          <p:nvPr/>
        </p:nvSpPr>
        <p:spPr>
          <a:xfrm>
            <a:off x="1265275" y="1859816"/>
            <a:ext cx="406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633AE3-3A5A-C5D5-CF56-588B40AC3F2A}"/>
              </a:ext>
            </a:extLst>
          </p:cNvPr>
          <p:cNvCxnSpPr>
            <a:cxnSpLocks/>
          </p:cNvCxnSpPr>
          <p:nvPr/>
        </p:nvCxnSpPr>
        <p:spPr>
          <a:xfrm>
            <a:off x="6541414" y="1694540"/>
            <a:ext cx="3071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A0E9CDC-7A48-CD9B-5DBC-4C626F9DD05E}"/>
              </a:ext>
            </a:extLst>
          </p:cNvPr>
          <p:cNvCxnSpPr>
            <a:cxnSpLocks/>
          </p:cNvCxnSpPr>
          <p:nvPr/>
        </p:nvCxnSpPr>
        <p:spPr>
          <a:xfrm>
            <a:off x="2748732" y="1694540"/>
            <a:ext cx="12476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8F9C8E6-4A10-E543-C31C-1A274A70889D}"/>
              </a:ext>
            </a:extLst>
          </p:cNvPr>
          <p:cNvSpPr txBox="1"/>
          <p:nvPr/>
        </p:nvSpPr>
        <p:spPr>
          <a:xfrm>
            <a:off x="1982931" y="4069419"/>
            <a:ext cx="3351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https://mail.google.com/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01180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CFFFB-DDF7-FE55-46CA-5B0189AB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Various Google Services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DED2FE-27ED-B2CD-221D-502684EA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7315200" cy="5174716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155F90"/>
                </a:solidFill>
              </a:rPr>
              <a:t>Gmail </a:t>
            </a:r>
            <a:r>
              <a:rPr lang="en-US" altLang="ja-JP" sz="2400" dirty="0"/>
              <a:t>– send and receive emails</a:t>
            </a:r>
            <a:endParaRPr lang="en-US" altLang="ja-JP" dirty="0"/>
          </a:p>
          <a:p>
            <a:r>
              <a:rPr lang="en-US" altLang="ja-JP" b="1" dirty="0">
                <a:solidFill>
                  <a:srgbClr val="155F90"/>
                </a:solidFill>
              </a:rPr>
              <a:t>Calendar</a:t>
            </a:r>
            <a:r>
              <a:rPr lang="en-US" altLang="ja-JP" dirty="0"/>
              <a:t> </a:t>
            </a:r>
            <a:r>
              <a:rPr lang="en-US" altLang="ja-JP" sz="2400" dirty="0"/>
              <a:t>– manage and share schedule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Drive</a:t>
            </a:r>
            <a:r>
              <a:rPr lang="en-US" altLang="ja-JP" dirty="0"/>
              <a:t> </a:t>
            </a:r>
            <a:r>
              <a:rPr lang="en-US" altLang="ja-JP" sz="2400" dirty="0"/>
              <a:t>– store and share documents on cloud storage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Docs/Sheets/Slides </a:t>
            </a:r>
            <a:r>
              <a:rPr lang="en-US" altLang="ja-JP" sz="2400" dirty="0"/>
              <a:t>– create and share documents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Forms</a:t>
            </a:r>
            <a:r>
              <a:rPr lang="en-US" altLang="ja-JP" dirty="0"/>
              <a:t> </a:t>
            </a:r>
            <a:r>
              <a:rPr lang="en-US" altLang="ja-JP" sz="2400" dirty="0"/>
              <a:t>– create forms and collect answers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Sites</a:t>
            </a:r>
            <a:r>
              <a:rPr lang="en-US" altLang="ja-JP" dirty="0"/>
              <a:t> </a:t>
            </a:r>
            <a:r>
              <a:rPr lang="en-US" altLang="ja-JP" sz="2400" dirty="0"/>
              <a:t>– create and publish website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Classroom</a:t>
            </a:r>
            <a:r>
              <a:rPr lang="en-US" altLang="ja-JP" dirty="0"/>
              <a:t> </a:t>
            </a:r>
            <a:r>
              <a:rPr lang="en-US" altLang="ja-JP" sz="2400" dirty="0"/>
              <a:t>– Learning Management System</a:t>
            </a:r>
          </a:p>
          <a:p>
            <a:pPr marL="457200" lvl="1" indent="0">
              <a:buNone/>
            </a:pPr>
            <a:r>
              <a:rPr lang="en-US" altLang="ja-JP" sz="2000" dirty="0">
                <a:solidFill>
                  <a:srgbClr val="FF0000"/>
                </a:solidFill>
              </a:rPr>
              <a:t>* In principle, it is recommended to use UTOL </a:t>
            </a:r>
            <a:r>
              <a:rPr lang="en-US" altLang="ja-JP" sz="2000" dirty="0"/>
              <a:t>(c.f. Part III)</a:t>
            </a:r>
          </a:p>
          <a:p>
            <a:r>
              <a:rPr lang="en-US" altLang="ja-JP" b="1" dirty="0">
                <a:solidFill>
                  <a:srgbClr val="155F90"/>
                </a:solidFill>
              </a:rPr>
              <a:t>Gemini</a:t>
            </a:r>
            <a:r>
              <a:rPr lang="en-US" altLang="ja-JP" dirty="0"/>
              <a:t> </a:t>
            </a:r>
            <a:r>
              <a:rPr lang="en-US" altLang="ja-JP" sz="2400" dirty="0"/>
              <a:t>– Generative AI</a:t>
            </a:r>
          </a:p>
          <a:p>
            <a:pPr marL="0" indent="0">
              <a:buNone/>
            </a:pPr>
            <a:r>
              <a:rPr lang="en-US" altLang="ja-JP" dirty="0"/>
              <a:t>etc.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E878A0-9CE2-90B7-0AA1-3A52BB9E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ED58D3-0C01-1FDB-E23A-6FC05D92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99189A-F6D0-AEA5-0F31-24F69553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4835F90-54AB-EEA6-606E-5BC7F5FE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49" y="1062000"/>
            <a:ext cx="3250251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9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3200" dirty="0"/>
              <a:t>Gmail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The domain of email address is 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@g.ecc.u-tokyo.ac.jp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You can change your email address (username)</a:t>
            </a:r>
          </a:p>
          <a:p>
            <a:pPr lvl="1">
              <a:lnSpc>
                <a:spcPct val="110000"/>
              </a:lnSpc>
            </a:pP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kumimoji="1" lang="en-US" altLang="ja-JP" sz="3200" dirty="0"/>
              <a:t>Google Drive</a:t>
            </a:r>
          </a:p>
          <a:p>
            <a:pPr lvl="1">
              <a:lnSpc>
                <a:spcPct val="110000"/>
              </a:lnSpc>
            </a:pPr>
            <a:r>
              <a:rPr kumimoji="1" lang="en-US" altLang="ja-JP" sz="2800" dirty="0"/>
              <a:t>Document sharing settings can be limited to </a:t>
            </a:r>
            <a:r>
              <a:rPr kumimoji="1" lang="en-US" altLang="ja-JP" sz="2800" dirty="0" err="1"/>
              <a:t>UTokyo</a:t>
            </a:r>
            <a:r>
              <a:rPr kumimoji="1" lang="en-US" altLang="ja-JP" sz="2800" dirty="0"/>
              <a:t> members</a:t>
            </a:r>
            <a:br>
              <a:rPr kumimoji="1" lang="en-US" altLang="ja-JP" sz="2800" dirty="0"/>
            </a:br>
            <a:r>
              <a:rPr kumimoji="1" lang="en-US" altLang="ja-JP" sz="2800" dirty="0"/>
              <a:t>(ECCS Cloud Email users).</a:t>
            </a:r>
          </a:p>
          <a:p>
            <a:pPr lvl="1">
              <a:lnSpc>
                <a:spcPct val="110000"/>
              </a:lnSpc>
            </a:pPr>
            <a:endParaRPr lang="en-US" altLang="ja-JP" sz="2800" dirty="0"/>
          </a:p>
          <a:p>
            <a:pPr lvl="1">
              <a:lnSpc>
                <a:spcPct val="110000"/>
              </a:lnSpc>
            </a:pPr>
            <a:endParaRPr lang="en-US" altLang="ja-JP" sz="1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86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42359-1B81-F10F-78B3-1C18BF7B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E9D12A-05AC-B946-B9B8-9C629BBB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1284"/>
            <a:ext cx="10918199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ja-JP" sz="3200" dirty="0"/>
              <a:t>You can use up to </a:t>
            </a:r>
            <a:r>
              <a:rPr kumimoji="1" lang="en-US" altLang="ja-JP" sz="3200" b="1" dirty="0">
                <a:solidFill>
                  <a:srgbClr val="155F90"/>
                </a:solidFill>
              </a:rPr>
              <a:t>125 GB storage </a:t>
            </a:r>
            <a:r>
              <a:rPr kumimoji="1" lang="en-US" altLang="ja-JP" sz="3200" dirty="0"/>
              <a:t>as your “My </a:t>
            </a:r>
            <a:r>
              <a:rPr lang="en-US" altLang="ja-JP" sz="3200" dirty="0"/>
              <a:t>D</a:t>
            </a:r>
            <a:r>
              <a:rPr kumimoji="1" lang="en-US" altLang="ja-JP" sz="3200" dirty="0"/>
              <a:t>rive” </a:t>
            </a:r>
            <a:r>
              <a:rPr lang="en-US" altLang="ja-JP" sz="3200" dirty="0"/>
              <a:t>by default</a:t>
            </a:r>
            <a:r>
              <a:rPr kumimoji="1" lang="en-US" altLang="ja-JP" sz="3200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altLang="ja-JP" sz="2400" b="1" dirty="0">
                <a:solidFill>
                  <a:srgbClr val="155F90"/>
                </a:solidFill>
              </a:rPr>
              <a:t>You can expand your storage capacity for a fee, using your budget</a:t>
            </a:r>
            <a:br>
              <a:rPr lang="en-US" altLang="ja-JP" sz="2400" b="1" dirty="0">
                <a:solidFill>
                  <a:srgbClr val="155F90"/>
                </a:solidFill>
              </a:rPr>
            </a:br>
            <a:r>
              <a:rPr lang="en-US" altLang="ja-JP" sz="2400" b="1" dirty="0">
                <a:solidFill>
                  <a:srgbClr val="155F90"/>
                </a:solidFill>
              </a:rPr>
              <a:t>processed through the university’s account </a:t>
            </a:r>
            <a:r>
              <a:rPr lang="en-US" altLang="ja-JP" sz="2400" dirty="0"/>
              <a:t>(not your private funds). </a:t>
            </a:r>
          </a:p>
          <a:p>
            <a:pPr lvl="2">
              <a:lnSpc>
                <a:spcPct val="110000"/>
              </a:lnSpc>
            </a:pPr>
            <a:r>
              <a:rPr lang="en-US" altLang="ja-JP" sz="2400" b="1" dirty="0">
                <a:hlinkClick r:id="rId2"/>
              </a:rPr>
              <a:t>ECCS Storage Management System</a:t>
            </a:r>
            <a:endParaRPr lang="en-US" altLang="ja-JP" sz="2400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CAF001-21D9-121F-977D-49DE01BB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A8DCC0-BC6D-F07E-30E5-569B615A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PartIII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9CCD96-C574-6819-F241-04F37679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024941F-7FBE-A2ED-5B14-75153DCD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95" y="3258676"/>
            <a:ext cx="8211636" cy="2453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878789-2420-1705-D9F8-E801C96BB46D}"/>
              </a:ext>
            </a:extLst>
          </p:cNvPr>
          <p:cNvSpPr txBox="1"/>
          <p:nvPr/>
        </p:nvSpPr>
        <p:spPr>
          <a:xfrm>
            <a:off x="2134094" y="5837697"/>
            <a:ext cx="9622303" cy="58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1600" dirty="0"/>
              <a:t>For more information, please check the following page: </a:t>
            </a:r>
            <a:r>
              <a:rPr lang="en-US" altLang="ja-JP" sz="1400" dirty="0">
                <a:hlinkClick r:id="rId4"/>
              </a:rPr>
              <a:t>https://www-old.ecc.u-tokyo.ac.jp/storage_mgt/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sz="1400" dirty="0"/>
              <a:t>* Currently only in Japanese. The URL will be changed shortly, and an English version will be provided.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C41CD58-EC35-78C1-E32F-051A62EF454F}"/>
              </a:ext>
            </a:extLst>
          </p:cNvPr>
          <p:cNvSpPr/>
          <p:nvPr/>
        </p:nvSpPr>
        <p:spPr>
          <a:xfrm>
            <a:off x="7432164" y="4822520"/>
            <a:ext cx="843148" cy="7398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76E91BCB-C989-BD30-FE70-CF2BDA1BA84B}"/>
              </a:ext>
            </a:extLst>
          </p:cNvPr>
          <p:cNvSpPr/>
          <p:nvPr/>
        </p:nvSpPr>
        <p:spPr>
          <a:xfrm rot="7200000">
            <a:off x="7950381" y="4504477"/>
            <a:ext cx="362026" cy="269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89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Difference with </a:t>
            </a:r>
            <a:r>
              <a:rPr lang="en-US" altLang="ja-JP" dirty="0"/>
              <a:t>Personal</a:t>
            </a:r>
            <a:r>
              <a:rPr kumimoji="1" lang="en-US" altLang="ja-JP" dirty="0"/>
              <a:t> Google Account </a:t>
            </a:r>
            <a:r>
              <a:rPr kumimoji="1" lang="en-US" altLang="ja-JP" sz="3100" dirty="0"/>
              <a:t>(@gmail.com)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Google Drive – How to create and use </a:t>
            </a:r>
            <a:r>
              <a:rPr kumimoji="1" lang="en-US" altLang="ja-JP" b="1" dirty="0">
                <a:solidFill>
                  <a:srgbClr val="155F90"/>
                </a:solidFill>
              </a:rPr>
              <a:t>shared drives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You cannot create a shared drive in the usual way due to the need to manage storage capacity.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sz="2400" dirty="0"/>
              <a:t>Please refer to </a:t>
            </a:r>
            <a:r>
              <a:rPr lang="en-US" altLang="ja-JP" sz="2400" dirty="0">
                <a:hlinkClick r:id="rId2"/>
              </a:rPr>
              <a:t>the article on </a:t>
            </a:r>
            <a:r>
              <a:rPr lang="en-US" altLang="ja-JP" sz="2400" dirty="0" err="1">
                <a:hlinkClick r:id="rId2"/>
              </a:rPr>
              <a:t>utelecon</a:t>
            </a:r>
            <a:r>
              <a:rPr lang="en-US" altLang="ja-JP" sz="2400" dirty="0"/>
              <a:t> for more about</a:t>
            </a:r>
            <a:r>
              <a:rPr lang="en-US" altLang="ja-JP" dirty="0"/>
              <a:t> Google Shared Drives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If you are an owner of shared drives, </a:t>
            </a:r>
            <a:r>
              <a:rPr lang="en-US" altLang="ja-JP" b="1" dirty="0">
                <a:solidFill>
                  <a:srgbClr val="FF0000"/>
                </a:solidFill>
              </a:rPr>
              <a:t>the storage allocated to your shared drives will be reduced from your personal drive</a:t>
            </a:r>
            <a:r>
              <a:rPr lang="en-US" altLang="ja-JP" dirty="0"/>
              <a:t>.</a:t>
            </a:r>
          </a:p>
          <a:p>
            <a:pPr lvl="1">
              <a:lnSpc>
                <a:spcPct val="100000"/>
              </a:lnSpc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428258-F822-8E12-F05A-63FEFE1E3A47}"/>
              </a:ext>
            </a:extLst>
          </p:cNvPr>
          <p:cNvSpPr txBox="1"/>
          <p:nvPr/>
        </p:nvSpPr>
        <p:spPr>
          <a:xfrm>
            <a:off x="1638795" y="5837697"/>
            <a:ext cx="8775206" cy="58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1600" dirty="0"/>
              <a:t>For more information, please check the following page: </a:t>
            </a:r>
            <a:r>
              <a:rPr lang="en-US" altLang="ja-JP" sz="1400" dirty="0">
                <a:hlinkClick r:id="rId3"/>
              </a:rPr>
              <a:t>https://www-old.ecc.u-tokyo.ac.jp/storage_mgt/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sz="1400" dirty="0"/>
              <a:t>* Currently only in Japanese. The URL will be changed shortly, and an English version will be provided.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4508A3-EE57-685C-0F8E-9597FAE1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95" y="3763936"/>
            <a:ext cx="6660208" cy="191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106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E7464-AF6C-56BD-B334-7F0CC1AB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Possibly Another Google Workspace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2340B-CB41-7DD3-BD43-872B102E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646664" cy="5174716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kumimoji="1" lang="en-US" altLang="ja-JP" b="1" dirty="0">
                <a:solidFill>
                  <a:srgbClr val="FF0000"/>
                </a:solidFill>
              </a:rPr>
              <a:t>Some departments may have </a:t>
            </a:r>
            <a:r>
              <a:rPr lang="en-US" altLang="ja-JP" b="1" dirty="0">
                <a:solidFill>
                  <a:srgbClr val="FF0000"/>
                </a:solidFill>
              </a:rPr>
              <a:t>their</a:t>
            </a:r>
            <a:r>
              <a:rPr kumimoji="1" lang="en-US" altLang="ja-JP" b="1" dirty="0">
                <a:solidFill>
                  <a:srgbClr val="FF0000"/>
                </a:solidFill>
              </a:rPr>
              <a:t> own Google Workspaces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apart from ECCS Cloud Email and provide accounts to </a:t>
            </a:r>
            <a:r>
              <a:rPr lang="en-US" altLang="ja-JP" dirty="0"/>
              <a:t>their</a:t>
            </a:r>
            <a:r>
              <a:rPr kumimoji="1" lang="en-US" altLang="ja-JP" dirty="0"/>
              <a:t> members.</a:t>
            </a:r>
          </a:p>
          <a:p>
            <a:pPr lvl="1">
              <a:lnSpc>
                <a:spcPts val="4000"/>
              </a:lnSpc>
            </a:pPr>
            <a:r>
              <a:rPr kumimoji="1" lang="en-US" altLang="ja-JP" dirty="0"/>
              <a:t>If you use more than one Gmail or </a:t>
            </a:r>
            <a:r>
              <a:rPr lang="en-US" altLang="ja-JP" dirty="0"/>
              <a:t>Google workspace account in addition to </a:t>
            </a:r>
            <a:r>
              <a:rPr kumimoji="1" lang="en-US" altLang="ja-JP" dirty="0"/>
              <a:t>ECCS Cloud Email Google Workspace, </a:t>
            </a:r>
            <a:r>
              <a:rPr kumimoji="1" lang="en-US" altLang="ja-JP" b="1" dirty="0">
                <a:solidFill>
                  <a:srgbClr val="155F90"/>
                </a:solidFill>
              </a:rPr>
              <a:t>please </a:t>
            </a:r>
            <a:r>
              <a:rPr lang="en-US" altLang="ja-JP" b="1" dirty="0">
                <a:solidFill>
                  <a:srgbClr val="155F90"/>
                </a:solidFill>
              </a:rPr>
              <a:t>switch accounts depending on the situation</a:t>
            </a:r>
            <a:r>
              <a:rPr lang="en-US" altLang="ja-JP" dirty="0"/>
              <a:t>.</a:t>
            </a:r>
          </a:p>
          <a:p>
            <a:pPr>
              <a:lnSpc>
                <a:spcPts val="4000"/>
              </a:lnSpc>
            </a:pPr>
            <a:r>
              <a:rPr kumimoji="1" lang="en-US" altLang="ja-JP" dirty="0"/>
              <a:t>The description here refers to the ECCS Cloud Email Google Workspace, and </a:t>
            </a:r>
            <a:r>
              <a:rPr lang="en-US" altLang="ja-JP" dirty="0"/>
              <a:t>your d</a:t>
            </a:r>
            <a:r>
              <a:rPr kumimoji="1" lang="en-US" altLang="ja-JP" dirty="0"/>
              <a:t>epartment’s workspace may not be the same.</a:t>
            </a:r>
          </a:p>
          <a:p>
            <a:pPr lvl="1">
              <a:lnSpc>
                <a:spcPts val="4000"/>
              </a:lnSpc>
            </a:pPr>
            <a:r>
              <a:rPr lang="en-US" altLang="ja-JP" dirty="0"/>
              <a:t>Please c</a:t>
            </a:r>
            <a:r>
              <a:rPr kumimoji="1" lang="en-US" altLang="ja-JP" dirty="0"/>
              <a:t>ontact the </a:t>
            </a:r>
            <a:r>
              <a:rPr lang="en-US" altLang="ja-JP" dirty="0"/>
              <a:t>person in charge of your </a:t>
            </a:r>
            <a:r>
              <a:rPr kumimoji="1" lang="en-US" altLang="ja-JP" dirty="0"/>
              <a:t>department for more information.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794B7-9CFA-E890-3FD1-CD1B7B7B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ACECD-021F-4B21-5B10-A8351943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0AFA23-0F69-4C5A-960F-8F4B0FC2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277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F9FAF1-A18F-C053-539E-70C906408DDB}"/>
              </a:ext>
            </a:extLst>
          </p:cNvPr>
          <p:cNvSpPr/>
          <p:nvPr/>
        </p:nvSpPr>
        <p:spPr>
          <a:xfrm>
            <a:off x="-1200" y="0"/>
            <a:ext cx="12193200" cy="3303000"/>
          </a:xfrm>
          <a:prstGeom prst="rect">
            <a:avLst/>
          </a:prstGeom>
          <a:solidFill>
            <a:srgbClr val="0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 err="1"/>
              <a:t>UTokyo</a:t>
            </a:r>
            <a:r>
              <a:rPr lang="en-US" altLang="ja-JP" sz="6600" dirty="0"/>
              <a:t> Microsoft License</a:t>
            </a:r>
            <a:endParaRPr lang="ja-JP" altLang="en-US" sz="3600" b="0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A0EDE483-A517-3C72-359D-F7CA2F32B2CB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5AA868-ACBB-1DC4-C684-2F471F8D15BE}"/>
              </a:ext>
            </a:extLst>
          </p:cNvPr>
          <p:cNvSpPr/>
          <p:nvPr/>
        </p:nvSpPr>
        <p:spPr>
          <a:xfrm>
            <a:off x="2985534" y="4812240"/>
            <a:ext cx="4532865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34936F-4DCD-D081-5A64-6EF5B9B3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5D09CAD-BBD9-5C9E-8D85-94799C07675A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3EF3AA-303C-2387-8C91-B88B838D94F9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3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4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40A24A-387E-1FAF-74B4-67E656C416E7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635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3BE062C-D8C1-49BB-EAFD-132773550BC9}"/>
              </a:ext>
            </a:extLst>
          </p:cNvPr>
          <p:cNvSpPr/>
          <p:nvPr/>
        </p:nvSpPr>
        <p:spPr>
          <a:xfrm>
            <a:off x="6196405" y="4916245"/>
            <a:ext cx="5626249" cy="10865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3600" dirty="0"/>
              <a:t>Tools for </a:t>
            </a:r>
            <a:r>
              <a:rPr lang="en-US" altLang="ja" sz="3600" b="1" dirty="0">
                <a:solidFill>
                  <a:srgbClr val="155F90"/>
                </a:solidFill>
              </a:rPr>
              <a:t>online meetings</a:t>
            </a:r>
            <a:r>
              <a:rPr lang="en-US" altLang="ja" sz="3600" dirty="0"/>
              <a:t>, most popular in </a:t>
            </a:r>
            <a:r>
              <a:rPr lang="en-US" altLang="ja" sz="3600" dirty="0" err="1"/>
              <a:t>UTokyo</a:t>
            </a:r>
            <a:r>
              <a:rPr lang="en-US" altLang="ja" sz="3600" dirty="0"/>
              <a:t>.</a:t>
            </a:r>
            <a:endParaRPr lang="en-US" altLang="ja-JP" sz="3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ja" dirty="0"/>
              <a:t>Various functions are available during meetings.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screen sharing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internet chat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breakout room</a:t>
            </a:r>
            <a:endParaRPr lang="en-US" altLang="ja-JP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ja" dirty="0"/>
              <a:t>Divide the meeting into several small rooms during the meeting</a:t>
            </a:r>
            <a:br>
              <a:rPr lang="en-US" altLang="ja" dirty="0"/>
            </a:br>
            <a:r>
              <a:rPr lang="en-US" altLang="ja" dirty="0"/>
              <a:t>(e.g., for group work)</a:t>
            </a:r>
            <a:endParaRPr lang="en-US" altLang="ja-JP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ja" dirty="0"/>
              <a:t>voting</a:t>
            </a:r>
            <a:endParaRPr lang="en-US" altLang="ja-JP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ja" dirty="0"/>
              <a:t>For simple surveys, quizzes, etc.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A5F1E7-9A51-4282-42B2-B14FF3B38D0A}"/>
              </a:ext>
            </a:extLst>
          </p:cNvPr>
          <p:cNvSpPr txBox="1"/>
          <p:nvPr/>
        </p:nvSpPr>
        <p:spPr>
          <a:xfrm>
            <a:off x="6390042" y="5017705"/>
            <a:ext cx="539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2400" dirty="0"/>
              <a:t>When you simply join an informed Zoom meeting, </a:t>
            </a:r>
            <a:r>
              <a:rPr lang="en-US" altLang="ja-JP" sz="2400" dirty="0"/>
              <a:t>no licensed account required.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557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673CD9C-C25B-BE89-7889-1B8656EB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Sign in Your Microsoft 365 Account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445440-0C02-257B-97A8-069293D2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Members are provided Microsoft 365 accounts</a:t>
            </a:r>
            <a:endParaRPr lang="en-US" altLang="ja-JP" dirty="0"/>
          </a:p>
          <a:p>
            <a:r>
              <a:rPr lang="en-US" altLang="ja-JP" sz="2800" dirty="0"/>
              <a:t>Enter your 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to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the Email</a:t>
            </a:r>
            <a:r>
              <a:rPr lang="en-US" altLang="ja-JP" sz="2000" dirty="0"/>
              <a:t>, phone or Skype </a:t>
            </a:r>
            <a:r>
              <a:rPr lang="en-US" altLang="ja-JP" sz="2800" dirty="0"/>
              <a:t>field and go Next.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50744E-0668-D396-89F0-7D82CCCD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44" y="1826996"/>
            <a:ext cx="4541957" cy="354510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EA27338-82B6-433A-D341-ECFE98986D40}"/>
              </a:ext>
            </a:extLst>
          </p:cNvPr>
          <p:cNvSpPr/>
          <p:nvPr/>
        </p:nvSpPr>
        <p:spPr>
          <a:xfrm>
            <a:off x="7586288" y="3162300"/>
            <a:ext cx="3767511" cy="482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C9CC534-78D7-2A1D-5B2C-16F4A977DF4D}"/>
              </a:ext>
            </a:extLst>
          </p:cNvPr>
          <p:cNvSpPr/>
          <p:nvPr/>
        </p:nvSpPr>
        <p:spPr>
          <a:xfrm>
            <a:off x="2941115" y="2966767"/>
            <a:ext cx="4541957" cy="400111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1D3C54-91C5-E8B2-5A07-7FF4CAA0A7E9}"/>
              </a:ext>
            </a:extLst>
          </p:cNvPr>
          <p:cNvCxnSpPr>
            <a:cxnSpLocks/>
          </p:cNvCxnSpPr>
          <p:nvPr/>
        </p:nvCxnSpPr>
        <p:spPr>
          <a:xfrm>
            <a:off x="1140311" y="2949310"/>
            <a:ext cx="3126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723CF79-324F-6E0D-EFE8-B456500BF440}"/>
              </a:ext>
            </a:extLst>
          </p:cNvPr>
          <p:cNvCxnSpPr>
            <a:cxnSpLocks/>
          </p:cNvCxnSpPr>
          <p:nvPr/>
        </p:nvCxnSpPr>
        <p:spPr>
          <a:xfrm>
            <a:off x="2705444" y="2168012"/>
            <a:ext cx="2409481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55E7367-9D23-7F33-E5EE-899E07B32150}"/>
              </a:ext>
            </a:extLst>
          </p:cNvPr>
          <p:cNvSpPr txBox="1"/>
          <p:nvPr/>
        </p:nvSpPr>
        <p:spPr>
          <a:xfrm>
            <a:off x="1592154" y="2168012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1B9300-7D04-4C35-D51B-C52F9C831791}"/>
              </a:ext>
            </a:extLst>
          </p:cNvPr>
          <p:cNvSpPr txBox="1"/>
          <p:nvPr/>
        </p:nvSpPr>
        <p:spPr>
          <a:xfrm>
            <a:off x="1115508" y="340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53114-2D97-7D18-2FEA-A5634EACAF1D}"/>
              </a:ext>
            </a:extLst>
          </p:cNvPr>
          <p:cNvSpPr txBox="1"/>
          <p:nvPr/>
        </p:nvSpPr>
        <p:spPr>
          <a:xfrm>
            <a:off x="7211508" y="5362774"/>
            <a:ext cx="4081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3"/>
              </a:rPr>
              <a:t>https://www.office.com/login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09899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7D5B3-CFFF-ABBD-DE91-8BDFF8409744}"/>
              </a:ext>
            </a:extLst>
          </p:cNvPr>
          <p:cNvSpPr/>
          <p:nvPr/>
        </p:nvSpPr>
        <p:spPr>
          <a:xfrm>
            <a:off x="2746694" y="3977417"/>
            <a:ext cx="1681469" cy="758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3BD7E2-207A-E50F-4D04-D98F8DC98DD2}"/>
              </a:ext>
            </a:extLst>
          </p:cNvPr>
          <p:cNvSpPr/>
          <p:nvPr/>
        </p:nvSpPr>
        <p:spPr>
          <a:xfrm>
            <a:off x="724395" y="4458984"/>
            <a:ext cx="10421586" cy="5566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C812C5-B815-6097-E5F3-E4433F5E7DF4}"/>
              </a:ext>
            </a:extLst>
          </p:cNvPr>
          <p:cNvSpPr/>
          <p:nvPr/>
        </p:nvSpPr>
        <p:spPr>
          <a:xfrm>
            <a:off x="724396" y="1251284"/>
            <a:ext cx="10421586" cy="1947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8C8097E-83C8-ED9C-7E6C-B1354763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365 Services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327EB9-27A3-3579-C4D9-9CF4F4D9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b="1" dirty="0">
                <a:solidFill>
                  <a:srgbClr val="155F90"/>
                </a:solidFill>
              </a:rPr>
              <a:t>Teams</a:t>
            </a:r>
            <a:r>
              <a:rPr lang="en-US" altLang="ja-JP" dirty="0"/>
              <a:t> </a:t>
            </a:r>
            <a:r>
              <a:rPr lang="en-US" altLang="ja-JP" sz="2400" dirty="0"/>
              <a:t>– text chat communication and collaboration</a:t>
            </a: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Outlook</a:t>
            </a:r>
          </a:p>
          <a:p>
            <a:pPr lvl="1"/>
            <a:r>
              <a:rPr lang="en-US" altLang="ja-JP" sz="2800" dirty="0"/>
              <a:t>Email </a:t>
            </a:r>
            <a:r>
              <a:rPr lang="en-US" altLang="ja-JP" dirty="0"/>
              <a:t>– </a:t>
            </a:r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Staff Email </a:t>
            </a:r>
            <a:r>
              <a:rPr lang="en-US" altLang="ja-JP" dirty="0"/>
              <a:t>and notices from Microsoft 365 services</a:t>
            </a:r>
          </a:p>
          <a:p>
            <a:pPr lvl="1"/>
            <a:r>
              <a:rPr kumimoji="1" lang="en-US" altLang="ja-JP" sz="2800" dirty="0"/>
              <a:t>Calendar </a:t>
            </a:r>
            <a:r>
              <a:rPr lang="en-US" altLang="ja-JP" dirty="0"/>
              <a:t>– manage and share schedule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1400" b="1" dirty="0">
              <a:solidFill>
                <a:srgbClr val="155F90"/>
              </a:solidFill>
            </a:endParaRP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Word/Excel/PowerPoint</a:t>
            </a:r>
            <a:r>
              <a:rPr lang="en-US" altLang="ja-JP" b="1" dirty="0">
                <a:solidFill>
                  <a:srgbClr val="155F90"/>
                </a:solidFill>
              </a:rPr>
              <a:t> </a:t>
            </a:r>
            <a:r>
              <a:rPr kumimoji="1" lang="en-US" altLang="ja-JP" sz="2400" dirty="0"/>
              <a:t>– create and share documents</a:t>
            </a:r>
            <a:endParaRPr lang="en-US" altLang="ja-JP" sz="2400" dirty="0"/>
          </a:p>
          <a:p>
            <a:r>
              <a:rPr lang="en-US" altLang="ja-JP" b="1" dirty="0">
                <a:solidFill>
                  <a:srgbClr val="155F90"/>
                </a:solidFill>
              </a:rPr>
              <a:t>OneDrive/ SharePoint </a:t>
            </a:r>
            <a:r>
              <a:rPr lang="en-US" altLang="ja-JP" sz="2400" dirty="0"/>
              <a:t>– store and share documents on cloud storage</a:t>
            </a:r>
          </a:p>
          <a:p>
            <a:r>
              <a:rPr kumimoji="1" lang="en-US" altLang="ja-JP" b="1" dirty="0">
                <a:solidFill>
                  <a:srgbClr val="155F90"/>
                </a:solidFill>
              </a:rPr>
              <a:t>Power Platform </a:t>
            </a:r>
            <a:r>
              <a:rPr kumimoji="1" lang="en-US" altLang="ja-JP" sz="2400" dirty="0"/>
              <a:t>– build </a:t>
            </a:r>
            <a:r>
              <a:rPr lang="en-US" altLang="ja-JP" sz="2400" dirty="0"/>
              <a:t>automate workflows or original applications</a:t>
            </a:r>
            <a:endParaRPr kumimoji="1" lang="en-US" altLang="ja-JP" sz="2400" dirty="0"/>
          </a:p>
          <a:p>
            <a:r>
              <a:rPr lang="en-US" altLang="ja-JP" b="1" dirty="0">
                <a:solidFill>
                  <a:srgbClr val="155F90"/>
                </a:solidFill>
              </a:rPr>
              <a:t>Copilot</a:t>
            </a:r>
            <a:r>
              <a:rPr lang="en-US" altLang="ja-JP" sz="2800" dirty="0"/>
              <a:t> </a:t>
            </a:r>
            <a:r>
              <a:rPr lang="en-US" altLang="ja-JP" sz="2400" dirty="0"/>
              <a:t>– Generative AI </a:t>
            </a:r>
          </a:p>
          <a:p>
            <a:pPr marL="0" indent="0">
              <a:buNone/>
            </a:pPr>
            <a:r>
              <a:rPr kumimoji="1" lang="en-US" altLang="ja-JP" dirty="0"/>
              <a:t>etc.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FE018E-57CE-7CD1-ED34-5A965C7D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1BB983-9C85-C070-64E6-1172224A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5A4F8-6B64-94AC-4864-427F0938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19903C-705C-96D0-1EF3-79B170433D4B}"/>
              </a:ext>
            </a:extLst>
          </p:cNvPr>
          <p:cNvSpPr txBox="1"/>
          <p:nvPr/>
        </p:nvSpPr>
        <p:spPr>
          <a:xfrm>
            <a:off x="8288976" y="1245012"/>
            <a:ext cx="2857005" cy="830997"/>
          </a:xfrm>
          <a:prstGeom prst="rect">
            <a:avLst/>
          </a:prstGeom>
          <a:solidFill>
            <a:srgbClr val="00A3EF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ja-JP" sz="2400" b="1" dirty="0">
                <a:solidFill>
                  <a:schemeClr val="bg1"/>
                </a:solidFill>
              </a:rPr>
              <a:t>For Faculty and Staff</a:t>
            </a:r>
          </a:p>
          <a:p>
            <a:pPr algn="r"/>
            <a:r>
              <a:rPr lang="en-US" altLang="ja-JP" sz="2400" b="1" dirty="0">
                <a:solidFill>
                  <a:schemeClr val="bg1"/>
                </a:solidFill>
              </a:rPr>
              <a:t>(not for Students)</a:t>
            </a:r>
          </a:p>
        </p:txBody>
      </p:sp>
    </p:spTree>
    <p:extLst>
      <p:ext uri="{BB962C8B-B14F-4D97-AF65-F5344CB8AC3E}">
        <p14:creationId xmlns:p14="http://schemas.microsoft.com/office/powerpoint/2010/main" val="3122848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22F0F7-9E97-9321-3855-1346963718F5}"/>
              </a:ext>
            </a:extLst>
          </p:cNvPr>
          <p:cNvSpPr/>
          <p:nvPr/>
        </p:nvSpPr>
        <p:spPr>
          <a:xfrm>
            <a:off x="1738001" y="2848497"/>
            <a:ext cx="7489125" cy="482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Teams and Outlook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kumimoji="1" lang="en-US" altLang="ja-JP" sz="2400" i="1" dirty="0"/>
              <a:t>(already described about Teams in pp. 25-27</a:t>
            </a:r>
            <a:r>
              <a:rPr lang="en-US" altLang="ja-JP" sz="2400" i="1" dirty="0"/>
              <a:t>)</a:t>
            </a:r>
          </a:p>
          <a:p>
            <a:pPr marL="0" indent="0">
              <a:buNone/>
            </a:pPr>
            <a:endParaRPr kumimoji="1" lang="en-US" altLang="ja-JP" sz="700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155F90"/>
                </a:solidFill>
              </a:rPr>
              <a:t>Outlook </a:t>
            </a:r>
            <a:r>
              <a:rPr lang="en-US" altLang="ja-JP" dirty="0"/>
              <a:t>(only for faculty and staff)</a:t>
            </a:r>
            <a:endParaRPr lang="en-US" altLang="ja-JP" b="1" dirty="0">
              <a:solidFill>
                <a:srgbClr val="155F90"/>
              </a:solidFill>
            </a:endParaRPr>
          </a:p>
          <a:p>
            <a:pPr lvl="1"/>
            <a:r>
              <a:rPr kumimoji="1" lang="en-US" altLang="ja-JP" sz="2800" dirty="0"/>
              <a:t>You can issue a </a:t>
            </a:r>
            <a:r>
              <a:rPr kumimoji="1" lang="en-US" altLang="ja-JP" sz="2800" b="1" dirty="0" err="1">
                <a:solidFill>
                  <a:srgbClr val="155F90"/>
                </a:solidFill>
              </a:rPr>
              <a:t>UTokyo</a:t>
            </a:r>
            <a:r>
              <a:rPr kumimoji="1" lang="en-US" altLang="ja-JP" sz="2800" b="1" dirty="0">
                <a:solidFill>
                  <a:srgbClr val="155F90"/>
                </a:solidFill>
              </a:rPr>
              <a:t> </a:t>
            </a:r>
            <a:r>
              <a:rPr lang="en-US" altLang="ja-JP" sz="2800" b="1" dirty="0">
                <a:solidFill>
                  <a:srgbClr val="155F90"/>
                </a:solidFill>
              </a:rPr>
              <a:t>S</a:t>
            </a:r>
            <a:r>
              <a:rPr kumimoji="1" lang="en-US" altLang="ja-JP" sz="2800" b="1" dirty="0">
                <a:solidFill>
                  <a:srgbClr val="155F90"/>
                </a:solidFill>
              </a:rPr>
              <a:t>taff Email </a:t>
            </a:r>
            <a:r>
              <a:rPr kumimoji="1" lang="en-US" altLang="ja-JP" sz="2800" dirty="0"/>
              <a:t>address for Outlook.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sz="2800" dirty="0"/>
              <a:t>	</a:t>
            </a:r>
            <a:r>
              <a:rPr lang="en-US" altLang="ja-JP" sz="2800" dirty="0">
                <a:solidFill>
                  <a:srgbClr val="155F90"/>
                </a:solidFill>
              </a:rPr>
              <a:t>[last name]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800" dirty="0">
                <a:solidFill>
                  <a:srgbClr val="155F90"/>
                </a:solidFill>
              </a:rPr>
              <a:t>[first name]</a:t>
            </a:r>
            <a:r>
              <a:rPr lang="en-US" altLang="ja-JP" sz="900" b="1" dirty="0">
                <a:solidFill>
                  <a:srgbClr val="155F9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@</a:t>
            </a:r>
            <a:r>
              <a:rPr lang="en-US" altLang="ja-JP" sz="2800" b="1" dirty="0" err="1">
                <a:solidFill>
                  <a:srgbClr val="155F90"/>
                </a:solidFill>
                <a:latin typeface="Consolas" panose="020B0609020204030204" pitchFamily="49" charset="0"/>
              </a:rPr>
              <a:t>mail.u-tokyo.ac.jp</a:t>
            </a:r>
            <a:r>
              <a:rPr lang="en-US" altLang="ja-JP" sz="2800" b="1" dirty="0">
                <a:solidFill>
                  <a:srgbClr val="155F9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/>
              <a:t>(in principle)</a:t>
            </a:r>
          </a:p>
          <a:p>
            <a:pPr lvl="2">
              <a:lnSpc>
                <a:spcPct val="150000"/>
              </a:lnSpc>
            </a:pPr>
            <a:r>
              <a:rPr lang="en-US" altLang="ja-JP" dirty="0"/>
              <a:t>To issue,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access the button below in </a:t>
            </a:r>
            <a:r>
              <a:rPr lang="en-US" altLang="ja-JP" dirty="0" err="1">
                <a:hlinkClick r:id="rId3"/>
              </a:rPr>
              <a:t>UTokyo</a:t>
            </a:r>
            <a:r>
              <a:rPr lang="en-US" altLang="ja-JP" dirty="0">
                <a:hlinkClick r:id="rId3"/>
              </a:rPr>
              <a:t> Account User Menu</a:t>
            </a:r>
            <a:r>
              <a:rPr lang="en-US" altLang="ja-JP" dirty="0"/>
              <a:t>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log in again with your </a:t>
            </a:r>
            <a:r>
              <a:rPr lang="en-US" altLang="ja-JP" dirty="0" err="1"/>
              <a:t>UTokyo</a:t>
            </a:r>
            <a:r>
              <a:rPr lang="en-US" altLang="ja-JP" dirty="0"/>
              <a:t> </a:t>
            </a:r>
            <a:r>
              <a:rPr lang="en-US" altLang="ja-JP" dirty="0" err="1"/>
              <a:t>Acccout</a:t>
            </a:r>
            <a:r>
              <a:rPr lang="en-US" altLang="ja-JP" dirty="0"/>
              <a:t>,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ja-JP" dirty="0"/>
              <a:t>select “</a:t>
            </a:r>
            <a:r>
              <a:rPr lang="ja-JP" altLang="en-US" dirty="0"/>
              <a:t>　 申請書作成</a:t>
            </a:r>
            <a:r>
              <a:rPr lang="en-US" altLang="ja-JP" dirty="0"/>
              <a:t> and </a:t>
            </a:r>
            <a:r>
              <a:rPr lang="ja-JP" altLang="en-US" dirty="0"/>
              <a:t>”　 職員メール利用申請書</a:t>
            </a:r>
            <a:r>
              <a:rPr lang="en-US" altLang="ja-JP" dirty="0"/>
              <a:t>.”</a:t>
            </a:r>
            <a:br>
              <a:rPr lang="en-US" altLang="ja-JP" dirty="0"/>
            </a:br>
            <a:endParaRPr lang="en-US" altLang="ja-JP" dirty="0"/>
          </a:p>
          <a:p>
            <a:pPr lvl="2"/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4"/>
              </a:rPr>
              <a:t>the page about the service in UTokyo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  <a:p>
            <a:pPr lvl="2"/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11" name="図 10" descr="グラフィカル ユーザー インターフェイス, テキスト&#10;&#10;中程度の精度で自動的に生成された説明">
            <a:extLst>
              <a:ext uri="{FF2B5EF4-FFF2-40B4-BE49-F238E27FC236}">
                <a16:creationId xmlns:a16="http://schemas.microsoft.com/office/drawing/2014/main" id="{637781BC-2772-F5D0-529D-D7EBF8C18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20" y="3646124"/>
            <a:ext cx="2453690" cy="912104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818201-1DC3-A4C5-78B2-A49DBE38A537}"/>
              </a:ext>
            </a:extLst>
          </p:cNvPr>
          <p:cNvSpPr/>
          <p:nvPr/>
        </p:nvSpPr>
        <p:spPr>
          <a:xfrm>
            <a:off x="3740279" y="3823855"/>
            <a:ext cx="4429496" cy="166254"/>
          </a:xfrm>
          <a:custGeom>
            <a:avLst/>
            <a:gdLst>
              <a:gd name="connsiteX0" fmla="*/ 0 w 4429496"/>
              <a:gd name="connsiteY0" fmla="*/ 166254 h 166254"/>
              <a:gd name="connsiteX1" fmla="*/ 0 w 4429496"/>
              <a:gd name="connsiteY1" fmla="*/ 0 h 166254"/>
              <a:gd name="connsiteX2" fmla="*/ 4429496 w 4429496"/>
              <a:gd name="connsiteY2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9496" h="166254">
                <a:moveTo>
                  <a:pt x="0" y="166254"/>
                </a:moveTo>
                <a:lnTo>
                  <a:pt x="0" y="0"/>
                </a:lnTo>
                <a:lnTo>
                  <a:pt x="4429496" y="0"/>
                </a:ln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F60EFA7-A6A0-5CA9-340C-BBEB47543FDF}"/>
              </a:ext>
            </a:extLst>
          </p:cNvPr>
          <p:cNvCxnSpPr/>
          <p:nvPr/>
        </p:nvCxnSpPr>
        <p:spPr>
          <a:xfrm>
            <a:off x="3277141" y="4204660"/>
            <a:ext cx="102127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596F6AB-138D-8CF8-5F3F-8C4CCDDF9A9D}"/>
              </a:ext>
            </a:extLst>
          </p:cNvPr>
          <p:cNvSpPr txBox="1"/>
          <p:nvPr/>
        </p:nvSpPr>
        <p:spPr>
          <a:xfrm>
            <a:off x="3131619" y="5047263"/>
            <a:ext cx="1980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/>
              <a:t>(Submit Applications)</a:t>
            </a:r>
            <a:endParaRPr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F5C827-7EBE-F3A6-F7EC-4C4744354A6F}"/>
              </a:ext>
            </a:extLst>
          </p:cNvPr>
          <p:cNvSpPr txBox="1"/>
          <p:nvPr/>
        </p:nvSpPr>
        <p:spPr>
          <a:xfrm>
            <a:off x="5145531" y="5047263"/>
            <a:ext cx="2965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/>
              <a:t>(Staff Email Issuance Application)</a:t>
            </a:r>
            <a:endParaRPr lang="ja-JP" altLang="en-US" sz="1400" dirty="0"/>
          </a:p>
        </p:txBody>
      </p:sp>
      <p:pic>
        <p:nvPicPr>
          <p:cNvPr id="19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FAC0DAAA-9C90-A28A-3861-15B7B669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169" y="4899539"/>
            <a:ext cx="208092" cy="145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66C6D254-AD5F-59E6-53A9-ABBF54B0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596" y="4897513"/>
            <a:ext cx="208092" cy="145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Staff Email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Once a </a:t>
            </a:r>
            <a:r>
              <a:rPr lang="en-US" altLang="ja-JP" b="1" dirty="0" err="1">
                <a:solidFill>
                  <a:srgbClr val="FF0000"/>
                </a:solidFill>
              </a:rPr>
              <a:t>UTokyo</a:t>
            </a:r>
            <a:r>
              <a:rPr lang="en-US" altLang="ja-JP" b="1" dirty="0">
                <a:solidFill>
                  <a:srgbClr val="FF0000"/>
                </a:solidFill>
              </a:rPr>
              <a:t> Staff Email address is issued, other faculty and staff members will be able to search for and find your name and contact information</a:t>
            </a:r>
            <a:r>
              <a:rPr lang="en-US" altLang="ja-JP" dirty="0"/>
              <a:t> in Teams and Outlook.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9" name="図 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6520C4DE-7775-0F38-F6DF-45AD453E9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25" y="3319397"/>
            <a:ext cx="3393752" cy="271678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A84E74-B0C7-B90D-3DE8-E338A39054EB}"/>
              </a:ext>
            </a:extLst>
          </p:cNvPr>
          <p:cNvSpPr txBox="1"/>
          <p:nvPr/>
        </p:nvSpPr>
        <p:spPr>
          <a:xfrm>
            <a:off x="6453561" y="4607502"/>
            <a:ext cx="477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chemeClr val="accent6"/>
                </a:solidFill>
              </a:rPr>
              <a:t>Faculty and staff</a:t>
            </a:r>
          </a:p>
          <a:p>
            <a:r>
              <a:rPr lang="en-US" altLang="ja-JP" sz="2000" b="1" dirty="0">
                <a:solidFill>
                  <a:schemeClr val="accent6"/>
                </a:solidFill>
              </a:rPr>
              <a:t>who have been issued a </a:t>
            </a:r>
            <a:r>
              <a:rPr lang="en-US" altLang="ja-JP" sz="2000" b="1" dirty="0" err="1">
                <a:solidFill>
                  <a:schemeClr val="accent6"/>
                </a:solidFill>
              </a:rPr>
              <a:t>UTokyo</a:t>
            </a:r>
            <a:r>
              <a:rPr lang="en-US" altLang="ja-JP" sz="2000" b="1" dirty="0">
                <a:solidFill>
                  <a:schemeClr val="accent6"/>
                </a:solidFill>
              </a:rPr>
              <a:t> Staff Email</a:t>
            </a:r>
            <a:endParaRPr kumimoji="1" lang="ja-JP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1" name="左中かっこ 10">
            <a:extLst>
              <a:ext uri="{FF2B5EF4-FFF2-40B4-BE49-F238E27FC236}">
                <a16:creationId xmlns:a16="http://schemas.microsoft.com/office/drawing/2014/main" id="{9CBA8724-BDCD-BE56-BB6D-DD60F3257BB3}"/>
              </a:ext>
            </a:extLst>
          </p:cNvPr>
          <p:cNvSpPr/>
          <p:nvPr/>
        </p:nvSpPr>
        <p:spPr>
          <a:xfrm flipH="1">
            <a:off x="6164764" y="3958225"/>
            <a:ext cx="223510" cy="200644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754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78CFB93-1257-38CB-30E8-88C8DBBEA5B1}"/>
              </a:ext>
            </a:extLst>
          </p:cNvPr>
          <p:cNvSpPr/>
          <p:nvPr/>
        </p:nvSpPr>
        <p:spPr>
          <a:xfrm>
            <a:off x="1251362" y="4599289"/>
            <a:ext cx="5574475" cy="1699621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E3F9950-BC76-4F67-E185-262165179C96}"/>
              </a:ext>
            </a:extLst>
          </p:cNvPr>
          <p:cNvSpPr/>
          <p:nvPr/>
        </p:nvSpPr>
        <p:spPr>
          <a:xfrm>
            <a:off x="1534637" y="5394935"/>
            <a:ext cx="3973039" cy="349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B31E33E-37FD-C376-2650-C8B44709825A}"/>
              </a:ext>
            </a:extLst>
          </p:cNvPr>
          <p:cNvSpPr/>
          <p:nvPr/>
        </p:nvSpPr>
        <p:spPr>
          <a:xfrm>
            <a:off x="1534636" y="5809150"/>
            <a:ext cx="4804313" cy="349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Staff Email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83326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Even if you do not issue this, </a:t>
            </a:r>
            <a:r>
              <a:rPr kumimoji="1" lang="en-US" altLang="ja-JP" b="1" dirty="0">
                <a:solidFill>
                  <a:srgbClr val="FF0000"/>
                </a:solidFill>
              </a:rPr>
              <a:t>all email notifications from Microsoft 365 services will be delivered to your Outlook inbox</a:t>
            </a:r>
            <a:r>
              <a:rPr kumimoji="1" lang="en-US" altLang="ja-JP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e.g., documents sharing notifications in OneDrive or mention notifications in Teams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6E6AEC0-C693-5FF1-107A-11F73C4E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60" y="1429555"/>
            <a:ext cx="4114800" cy="399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F825B4-4020-DF82-8813-3EE2EFD228E9}"/>
              </a:ext>
            </a:extLst>
          </p:cNvPr>
          <p:cNvSpPr txBox="1"/>
          <p:nvPr/>
        </p:nvSpPr>
        <p:spPr>
          <a:xfrm>
            <a:off x="1505692" y="4718402"/>
            <a:ext cx="5194114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If you have not issued a staff email address,</a:t>
            </a:r>
          </a:p>
          <a:p>
            <a:r>
              <a:rPr lang="en-US" altLang="ja-JP" dirty="0"/>
              <a:t>your temporary email address is one of the following.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1600" b="1" dirty="0">
                <a:solidFill>
                  <a:srgbClr val="155F90"/>
                </a:solidFill>
                <a:latin typeface="Consolas" panose="020B0609020204030204" pitchFamily="49" charset="0"/>
              </a:rPr>
              <a:t>@utac.u-tokyo.ac.jp</a:t>
            </a:r>
            <a:endParaRPr kumimoji="1" lang="en-US" altLang="ja-JP" sz="1600" b="1" dirty="0">
              <a:solidFill>
                <a:srgbClr val="155F9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155F90"/>
                </a:solidFill>
              </a:rPr>
              <a:t>10-digit number + </a:t>
            </a:r>
            <a:r>
              <a:rPr lang="en-US" altLang="ja-JP" sz="1600" b="1" dirty="0">
                <a:solidFill>
                  <a:srgbClr val="155F90"/>
                </a:solidFill>
                <a:latin typeface="Consolas" panose="020B0609020204030204" pitchFamily="49" charset="0"/>
              </a:rPr>
              <a:t>@univtokyo.onmicrosoft.com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31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Word/Excel/PowerPoint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rgbClr val="0A5DFF"/>
                </a:solidFill>
              </a:rPr>
              <a:t>Word</a:t>
            </a:r>
            <a:r>
              <a:rPr lang="en-US" altLang="ja-JP" dirty="0"/>
              <a:t>: word processing application (.docx)</a:t>
            </a:r>
          </a:p>
          <a:p>
            <a:r>
              <a:rPr kumimoji="1" lang="en-US" altLang="ja-JP" b="1" dirty="0">
                <a:solidFill>
                  <a:srgbClr val="00B050"/>
                </a:solidFill>
              </a:rPr>
              <a:t>Excel</a:t>
            </a:r>
            <a:r>
              <a:rPr kumimoji="1" lang="en-US" altLang="ja-JP" dirty="0"/>
              <a:t>: </a:t>
            </a:r>
            <a:r>
              <a:rPr lang="en-US" altLang="ja-JP" dirty="0"/>
              <a:t>spreadsheet application (.xlsx)</a:t>
            </a:r>
          </a:p>
          <a:p>
            <a:r>
              <a:rPr kumimoji="1" lang="en-US" altLang="ja-JP" b="1" dirty="0">
                <a:solidFill>
                  <a:srgbClr val="FF6600"/>
                </a:solidFill>
              </a:rPr>
              <a:t>PowerPoint</a:t>
            </a:r>
            <a:r>
              <a:rPr kumimoji="1" lang="en-US" altLang="ja-JP" dirty="0"/>
              <a:t>: presentation application (.pptx)</a:t>
            </a:r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UTokyo</a:t>
            </a:r>
            <a:r>
              <a:rPr lang="en-US" altLang="ja-JP" dirty="0"/>
              <a:t>, </a:t>
            </a:r>
            <a:r>
              <a:rPr lang="en-US" altLang="ja-JP" b="1" dirty="0">
                <a:solidFill>
                  <a:srgbClr val="FF0000"/>
                </a:solidFill>
              </a:rPr>
              <a:t>these applications are often used to edit documents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Even if you do not use these on a daily use, please have them available in case you are asked to submit documents in these formats.</a:t>
            </a:r>
          </a:p>
          <a:p>
            <a:r>
              <a:rPr kumimoji="1" lang="en-US" altLang="ja-JP" dirty="0"/>
              <a:t>If you are employed by or a student at 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, you can install the applications on your devices.</a:t>
            </a:r>
          </a:p>
          <a:p>
            <a:pPr lvl="1"/>
            <a:r>
              <a:rPr kumimoji="1" lang="en-US" altLang="ja-JP" dirty="0"/>
              <a:t>Otherwise, use the web app </a:t>
            </a:r>
            <a:r>
              <a:rPr lang="en-US" altLang="ja-JP" dirty="0"/>
              <a:t>v</a:t>
            </a:r>
            <a:r>
              <a:rPr kumimoji="1" lang="en-US" altLang="ja-JP" dirty="0"/>
              <a:t>ersions of them.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60F7281F-C451-A0C0-19F9-606437B8E1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0" y="936000"/>
            <a:ext cx="1543054" cy="1543054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F1C4267-DC81-9222-BFB5-4BF9B40268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593" y="1268098"/>
            <a:ext cx="1543054" cy="1543054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6F2A1D7A-3302-7FEE-DE0E-69FA321827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3196" y="1600196"/>
            <a:ext cx="1543054" cy="15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6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OneDrive/SharePoint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kumimoji="1" lang="en-US" altLang="ja-JP" dirty="0"/>
              <a:t>Cloud Storage for personal use </a:t>
            </a:r>
            <a:r>
              <a:rPr lang="en-US" altLang="ja-JP" dirty="0"/>
              <a:t>(Precisely “OneDrive for business”).</a:t>
            </a:r>
            <a:endParaRPr kumimoji="1" lang="en-US" altLang="ja-JP" dirty="0"/>
          </a:p>
          <a:p>
            <a:pPr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50 GB storage </a:t>
            </a:r>
            <a:r>
              <a:rPr lang="en-US" altLang="ja-JP" dirty="0"/>
              <a:t>of personal OneDrive storage at no cost</a:t>
            </a:r>
          </a:p>
          <a:p>
            <a:pPr lvl="1"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You can expand your storage capacity for a fee, using your budget processed through the university’s account </a:t>
            </a:r>
            <a:r>
              <a:rPr lang="en-US" altLang="ja-JP" dirty="0"/>
              <a:t>(not your private funds). </a:t>
            </a:r>
          </a:p>
          <a:p>
            <a:pPr lvl="1">
              <a:lnSpc>
                <a:spcPts val="3600"/>
              </a:lnSpc>
            </a:pPr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2"/>
              </a:rPr>
              <a:t>the article on “Change OneDrive Storage Limit” in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EF4E016-B7F2-8CC5-23D2-D241D11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10" y="4063648"/>
            <a:ext cx="4014689" cy="204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062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OneDrive/SharePoint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ja-JP" dirty="0"/>
              <a:t>Each Microsoft Teams Team has shared cloud storage called "SharePoint” for collaboration.</a:t>
            </a:r>
          </a:p>
          <a:p>
            <a:pPr lvl="1">
              <a:lnSpc>
                <a:spcPts val="3600"/>
              </a:lnSpc>
            </a:pPr>
            <a:r>
              <a:rPr lang="en-US" altLang="ja-JP" b="1" dirty="0">
                <a:solidFill>
                  <a:srgbClr val="155F90"/>
                </a:solidFill>
              </a:rPr>
              <a:t>You can expand your storage capacity for a fee, using your budget processed through the university’s account </a:t>
            </a:r>
            <a:r>
              <a:rPr lang="en-US" altLang="ja-JP" dirty="0"/>
              <a:t>(not your private funds). </a:t>
            </a:r>
          </a:p>
          <a:p>
            <a:pPr lvl="1">
              <a:lnSpc>
                <a:spcPts val="3600"/>
              </a:lnSpc>
            </a:pPr>
            <a:r>
              <a:rPr lang="en-US" altLang="ja-JP" dirty="0"/>
              <a:t>For more information, please check </a:t>
            </a:r>
            <a:r>
              <a:rPr lang="en-US" altLang="ja-JP" dirty="0">
                <a:hlinkClick r:id="rId2"/>
              </a:rPr>
              <a:t>the article on “Change Teams Storage Limit” in </a:t>
            </a:r>
            <a:r>
              <a:rPr lang="en-US" altLang="ja-JP" dirty="0" err="1">
                <a:hlinkClick r:id="rId2"/>
              </a:rPr>
              <a:t>UTokyo</a:t>
            </a:r>
            <a:r>
              <a:rPr lang="en-US" altLang="ja-JP" dirty="0">
                <a:hlinkClick r:id="rId2"/>
              </a:rPr>
              <a:t> Portal</a:t>
            </a:r>
            <a:r>
              <a:rPr lang="en-US" altLang="ja-JP" dirty="0"/>
              <a:t>.</a:t>
            </a:r>
            <a:br>
              <a:rPr lang="en-US" altLang="ja-JP" dirty="0"/>
            </a:br>
            <a:r>
              <a:rPr lang="en-US" altLang="ja-JP" dirty="0"/>
              <a:t>(* Currently only in Japanese)</a:t>
            </a:r>
          </a:p>
          <a:p>
            <a:pPr lvl="1">
              <a:lnSpc>
                <a:spcPts val="3600"/>
              </a:lnSpc>
            </a:pPr>
            <a:endParaRPr lang="en-US" altLang="ja-JP" dirty="0"/>
          </a:p>
          <a:p>
            <a:pPr lvl="1">
              <a:lnSpc>
                <a:spcPts val="4000"/>
              </a:lnSpc>
            </a:pPr>
            <a:endParaRPr lang="en-US" altLang="ja-JP" sz="2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77814A-8E23-609E-37A6-2CD05558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50" y="4004727"/>
            <a:ext cx="3475799" cy="214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28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Take Advantage of Cloud Storage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Share documents and edit together at the same time.</a:t>
            </a:r>
          </a:p>
          <a:p>
            <a:r>
              <a:rPr lang="en-US" altLang="ja-JP" sz="3200" dirty="0"/>
              <a:t>Send and receive documents by issuing shared links.</a:t>
            </a:r>
          </a:p>
          <a:p>
            <a:r>
              <a:rPr lang="en-US" altLang="ja-JP" sz="3200" dirty="0"/>
              <a:t>Don’t “PPAP.”</a:t>
            </a:r>
          </a:p>
          <a:p>
            <a:pPr lvl="1"/>
            <a:r>
              <a:rPr lang="en-US" altLang="ja-JP" sz="2800" dirty="0"/>
              <a:t>PPAP means sending (ZIP) files with a password and sending the password later in a separate email.</a:t>
            </a:r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5" name="図 34" descr="アイコン&#10;&#10;自動的に生成された説明">
            <a:extLst>
              <a:ext uri="{FF2B5EF4-FFF2-40B4-BE49-F238E27FC236}">
                <a16:creationId xmlns:a16="http://schemas.microsoft.com/office/drawing/2014/main" id="{8E2DFB10-4D45-9F65-46C1-5C95981346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519" y="5414607"/>
            <a:ext cx="659921" cy="659921"/>
          </a:xfrm>
          <a:prstGeom prst="rect">
            <a:avLst/>
          </a:prstGeom>
        </p:spPr>
      </p:pic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5B10A4EE-5C58-3938-9DF5-41727C5C5967}"/>
              </a:ext>
            </a:extLst>
          </p:cNvPr>
          <p:cNvCxnSpPr>
            <a:cxnSpLocks/>
          </p:cNvCxnSpPr>
          <p:nvPr/>
        </p:nvCxnSpPr>
        <p:spPr>
          <a:xfrm flipV="1">
            <a:off x="6758596" y="4077971"/>
            <a:ext cx="550588" cy="5433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 descr="アイコン&#10;&#10;自動的に生成された説明">
            <a:extLst>
              <a:ext uri="{FF2B5EF4-FFF2-40B4-BE49-F238E27FC236}">
                <a16:creationId xmlns:a16="http://schemas.microsoft.com/office/drawing/2014/main" id="{AF45CCC0-5FDA-7307-D909-577DEB8641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992" y="5799148"/>
            <a:ext cx="659921" cy="659921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5319A71-D482-D290-720D-FE85E384225F}"/>
              </a:ext>
            </a:extLst>
          </p:cNvPr>
          <p:cNvCxnSpPr>
            <a:cxnSpLocks/>
          </p:cNvCxnSpPr>
          <p:nvPr/>
        </p:nvCxnSpPr>
        <p:spPr>
          <a:xfrm flipV="1">
            <a:off x="5809468" y="4966388"/>
            <a:ext cx="491467" cy="76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 descr="アイコン&#10;&#10;自動的に生成された説明">
            <a:extLst>
              <a:ext uri="{FF2B5EF4-FFF2-40B4-BE49-F238E27FC236}">
                <a16:creationId xmlns:a16="http://schemas.microsoft.com/office/drawing/2014/main" id="{AC624255-F3FA-A551-52A7-341B7F6114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277" y="4306467"/>
            <a:ext cx="659921" cy="659921"/>
          </a:xfrm>
          <a:prstGeom prst="rect">
            <a:avLst/>
          </a:prstGeom>
        </p:spPr>
      </p:pic>
      <p:pic>
        <p:nvPicPr>
          <p:cNvPr id="40" name="図 39" descr="アイコン&#10;&#10;自動的に生成された説明">
            <a:extLst>
              <a:ext uri="{FF2B5EF4-FFF2-40B4-BE49-F238E27FC236}">
                <a16:creationId xmlns:a16="http://schemas.microsoft.com/office/drawing/2014/main" id="{737592EB-3F21-F687-E1DE-34111867B6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902" y="3566332"/>
            <a:ext cx="659921" cy="659921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261BA6-C55A-3556-A06A-BA064B3E29CE}"/>
              </a:ext>
            </a:extLst>
          </p:cNvPr>
          <p:cNvCxnSpPr>
            <a:cxnSpLocks/>
          </p:cNvCxnSpPr>
          <p:nvPr/>
        </p:nvCxnSpPr>
        <p:spPr>
          <a:xfrm flipV="1">
            <a:off x="6816325" y="4187637"/>
            <a:ext cx="550588" cy="54331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0CB6B09-0DD7-E07D-1848-3CEA6A917ECB}"/>
              </a:ext>
            </a:extLst>
          </p:cNvPr>
          <p:cNvCxnSpPr>
            <a:cxnSpLocks/>
          </p:cNvCxnSpPr>
          <p:nvPr/>
        </p:nvCxnSpPr>
        <p:spPr>
          <a:xfrm flipV="1">
            <a:off x="5861376" y="5086743"/>
            <a:ext cx="491467" cy="76882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0B31A17-C300-9C62-333C-E6ED502C4755}"/>
              </a:ext>
            </a:extLst>
          </p:cNvPr>
          <p:cNvCxnSpPr>
            <a:cxnSpLocks/>
          </p:cNvCxnSpPr>
          <p:nvPr/>
        </p:nvCxnSpPr>
        <p:spPr>
          <a:xfrm>
            <a:off x="6785544" y="4966388"/>
            <a:ext cx="248346" cy="76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4432ABA-6789-34E7-9991-9D165EF74192}"/>
              </a:ext>
            </a:extLst>
          </p:cNvPr>
          <p:cNvCxnSpPr>
            <a:cxnSpLocks/>
          </p:cNvCxnSpPr>
          <p:nvPr/>
        </p:nvCxnSpPr>
        <p:spPr>
          <a:xfrm>
            <a:off x="6690887" y="5015497"/>
            <a:ext cx="248346" cy="76882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5F9ECC68-34C7-DE03-CB6A-A7362CEC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351" y="5059042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8B40F164-CEFB-F636-39CB-00D83A5F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2340" y="5253669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9BE8BCAB-9B56-38B8-D5EE-91F4C459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596" y="3892355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C617AE88-FA4F-509B-2916-3A1F54DE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9234" y="4407809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5208A680-5F27-7D15-3A44-73C750F9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285" y="5030831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3FF5CD1F-EBBE-FD67-525C-58FFB92E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1657" y="5425547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クラウドアイコンイラスト／無料イラスト/フリー素材なら ...">
            <a:extLst>
              <a:ext uri="{FF2B5EF4-FFF2-40B4-BE49-F238E27FC236}">
                <a16:creationId xmlns:a16="http://schemas.microsoft.com/office/drawing/2014/main" id="{958719B3-2D53-D175-7268-99512FFA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7458" y="3781217"/>
            <a:ext cx="1028458" cy="10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A969E3D3-0891-4A3F-58F3-2627985B0B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025" y="5414609"/>
            <a:ext cx="659921" cy="659921"/>
          </a:xfrm>
          <a:prstGeom prst="rect">
            <a:avLst/>
          </a:prstGeom>
        </p:spPr>
      </p:pic>
      <p:pic>
        <p:nvPicPr>
          <p:cNvPr id="53" name="図 52" descr="アイコン&#10;&#10;自動的に生成された説明">
            <a:extLst>
              <a:ext uri="{FF2B5EF4-FFF2-40B4-BE49-F238E27FC236}">
                <a16:creationId xmlns:a16="http://schemas.microsoft.com/office/drawing/2014/main" id="{5DABF07C-0F2B-552E-D425-84E3BB8249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499" y="5799150"/>
            <a:ext cx="659921" cy="659921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AA6011E8-2485-A708-A1EE-3EE65E25B0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784" y="4306468"/>
            <a:ext cx="659921" cy="659921"/>
          </a:xfrm>
          <a:prstGeom prst="rect">
            <a:avLst/>
          </a:prstGeom>
        </p:spPr>
      </p:pic>
      <p:pic>
        <p:nvPicPr>
          <p:cNvPr id="55" name="図 54" descr="アイコン&#10;&#10;自動的に生成された説明">
            <a:extLst>
              <a:ext uri="{FF2B5EF4-FFF2-40B4-BE49-F238E27FC236}">
                <a16:creationId xmlns:a16="http://schemas.microsoft.com/office/drawing/2014/main" id="{133FEDE2-EF88-4D73-5054-7094DB455B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3410" y="3566333"/>
            <a:ext cx="659921" cy="659921"/>
          </a:xfrm>
          <a:prstGeom prst="rect">
            <a:avLst/>
          </a:prstGeom>
        </p:spPr>
      </p:pic>
      <p:pic>
        <p:nvPicPr>
          <p:cNvPr id="56" name="Picture 2" descr="Excel（エクセル）」アイコンのフリー素材（商用可）">
            <a:extLst>
              <a:ext uri="{FF2B5EF4-FFF2-40B4-BE49-F238E27FC236}">
                <a16:creationId xmlns:a16="http://schemas.microsoft.com/office/drawing/2014/main" id="{23E1BE5C-4483-0F93-B9DE-9A7C1076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229" y="4086355"/>
            <a:ext cx="490899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C33EBA00-9AE4-1A41-BA10-E50C65B99617}"/>
              </a:ext>
            </a:extLst>
          </p:cNvPr>
          <p:cNvSpPr/>
          <p:nvPr/>
        </p:nvSpPr>
        <p:spPr>
          <a:xfrm>
            <a:off x="9495238" y="4577254"/>
            <a:ext cx="1028458" cy="994892"/>
          </a:xfrm>
          <a:custGeom>
            <a:avLst/>
            <a:gdLst>
              <a:gd name="connsiteX0" fmla="*/ 0 w 1840523"/>
              <a:gd name="connsiteY0" fmla="*/ 2016370 h 2016370"/>
              <a:gd name="connsiteX1" fmla="*/ 1840523 w 1840523"/>
              <a:gd name="connsiteY1" fmla="*/ 996462 h 2016370"/>
              <a:gd name="connsiteX2" fmla="*/ 1840523 w 1840523"/>
              <a:gd name="connsiteY2" fmla="*/ 0 h 201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523" h="2016370">
                <a:moveTo>
                  <a:pt x="0" y="2016370"/>
                </a:moveTo>
                <a:lnTo>
                  <a:pt x="1840523" y="996462"/>
                </a:lnTo>
                <a:lnTo>
                  <a:pt x="1840523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22B54B3B-E28A-230A-5CFF-B513AA549F2D}"/>
              </a:ext>
            </a:extLst>
          </p:cNvPr>
          <p:cNvCxnSpPr>
            <a:cxnSpLocks/>
          </p:cNvCxnSpPr>
          <p:nvPr/>
        </p:nvCxnSpPr>
        <p:spPr>
          <a:xfrm flipV="1">
            <a:off x="10663029" y="4577254"/>
            <a:ext cx="0" cy="1116361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67708B4E-A35F-5090-ED33-FD848B350E0E}"/>
              </a:ext>
            </a:extLst>
          </p:cNvPr>
          <p:cNvCxnSpPr>
            <a:cxnSpLocks/>
          </p:cNvCxnSpPr>
          <p:nvPr/>
        </p:nvCxnSpPr>
        <p:spPr>
          <a:xfrm flipH="1">
            <a:off x="10753682" y="3887800"/>
            <a:ext cx="259455" cy="190062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矢印: 右 59">
            <a:extLst>
              <a:ext uri="{FF2B5EF4-FFF2-40B4-BE49-F238E27FC236}">
                <a16:creationId xmlns:a16="http://schemas.microsoft.com/office/drawing/2014/main" id="{7DBC0976-9937-254A-26B8-9D177DAE655A}"/>
              </a:ext>
            </a:extLst>
          </p:cNvPr>
          <p:cNvSpPr/>
          <p:nvPr/>
        </p:nvSpPr>
        <p:spPr>
          <a:xfrm>
            <a:off x="8077608" y="4621292"/>
            <a:ext cx="807810" cy="6323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1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 Platform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5733288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Power Platform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No-code/low-code development tools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Power Automate and Power Apps are available for faculty and staff.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Power Automate can be combined with Microsoft Forms and other application to automate business processes easily.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8F177B2-42D2-BCB6-A293-F6E27A92C7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488" y="1205025"/>
            <a:ext cx="5307509" cy="5074671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D0A3FE1-B555-2B7C-A760-12550F31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7042">
            <a:off x="6792540" y="1342951"/>
            <a:ext cx="1584854" cy="15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2138673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Do not use fields on the sign-in screen.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B9837A-D7D6-E620-F6B6-46620F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1999"/>
            <a:ext cx="3118221" cy="5366939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2FD36142-3439-F7CD-AEF0-F614DF5C7250}"/>
              </a:ext>
            </a:extLst>
          </p:cNvPr>
          <p:cNvSpPr/>
          <p:nvPr/>
        </p:nvSpPr>
        <p:spPr>
          <a:xfrm>
            <a:off x="7597960" y="1471200"/>
            <a:ext cx="5143500" cy="1574800"/>
          </a:xfrm>
          <a:prstGeom prst="mathMultiply">
            <a:avLst>
              <a:gd name="adj1" fmla="val 33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0B3B5EE-D4A5-87FC-5DBC-139E6799F2A9}"/>
              </a:ext>
            </a:extLst>
          </p:cNvPr>
          <p:cNvCxnSpPr>
            <a:cxnSpLocks/>
          </p:cNvCxnSpPr>
          <p:nvPr/>
        </p:nvCxnSpPr>
        <p:spPr>
          <a:xfrm>
            <a:off x="7597960" y="1793638"/>
            <a:ext cx="1295215" cy="345035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9592B8-E4C8-81F5-7863-805C556821B5}"/>
              </a:ext>
            </a:extLst>
          </p:cNvPr>
          <p:cNvSpPr txBox="1"/>
          <p:nvPr/>
        </p:nvSpPr>
        <p:spPr>
          <a:xfrm>
            <a:off x="5757187" y="2123035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0049597-B2A8-1409-7F03-E8C2A62950D0}"/>
              </a:ext>
            </a:extLst>
          </p:cNvPr>
          <p:cNvSpPr txBox="1"/>
          <p:nvPr/>
        </p:nvSpPr>
        <p:spPr>
          <a:xfrm>
            <a:off x="1701800" y="42209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76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646B86-A21C-C0FA-36AD-57E5D7B29F8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1C54D8-3391-2605-30E4-62B27DD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Generative AI</a:t>
            </a:r>
            <a:endParaRPr lang="ja-JP" altLang="en-US" sz="3600" b="0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A89560BB-6804-265F-F91B-D2A0DFE9FB57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AED1BB5-D509-A3B8-6BCD-31C82093B175}"/>
              </a:ext>
            </a:extLst>
          </p:cNvPr>
          <p:cNvSpPr/>
          <p:nvPr/>
        </p:nvSpPr>
        <p:spPr>
          <a:xfrm>
            <a:off x="2985535" y="5305065"/>
            <a:ext cx="5011836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B6B0693-37CB-79DD-FCD1-5CBF102D7906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36B2F7-3A2A-F237-1BD7-353A0E3A5554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561DE1-2A74-320A-CEA8-6ABF061F6C1C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9012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04A661E-FB81-BC41-F9E8-0C15BDE8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2B5521-2C2A-0D38-A6D2-05A9CD4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6EA04C-3A74-F9DA-A46C-C4569CD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001CFCF9-BB57-AA9E-B2F6-B116A914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AI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D87885D4-63AC-A519-C37D-8525BC59AEEC}"/>
              </a:ext>
            </a:extLst>
          </p:cNvPr>
          <p:cNvSpPr/>
          <p:nvPr/>
        </p:nvSpPr>
        <p:spPr>
          <a:xfrm>
            <a:off x="696190" y="2321847"/>
            <a:ext cx="5666509" cy="3744025"/>
          </a:xfrm>
          <a:prstGeom prst="roundRect">
            <a:avLst>
              <a:gd name="adj" fmla="val 75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5BD3CB9E-D5D1-B2BF-641E-1D63BCACE9FF}"/>
              </a:ext>
            </a:extLst>
          </p:cNvPr>
          <p:cNvSpPr txBox="1">
            <a:spLocks/>
          </p:cNvSpPr>
          <p:nvPr/>
        </p:nvSpPr>
        <p:spPr>
          <a:xfrm>
            <a:off x="838199" y="2501782"/>
            <a:ext cx="5666509" cy="392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>
                <a:solidFill>
                  <a:srgbClr val="155F90"/>
                </a:solidFill>
              </a:rPr>
              <a:t>Generative AI Services </a:t>
            </a:r>
            <a:br>
              <a:rPr lang="en-US" altLang="ja-JP" b="1">
                <a:solidFill>
                  <a:srgbClr val="155F90"/>
                </a:solidFill>
              </a:rPr>
            </a:br>
            <a:r>
              <a:rPr lang="en-US" altLang="ja-JP" b="1">
                <a:solidFill>
                  <a:srgbClr val="155F90"/>
                </a:solidFill>
              </a:rPr>
              <a:t>Provided for UTokyo Members</a:t>
            </a:r>
          </a:p>
          <a:p>
            <a:r>
              <a:rPr lang="en-US" altLang="ja-JP" b="1"/>
              <a:t>Google Gemini</a:t>
            </a:r>
            <a:br>
              <a:rPr lang="en-US" altLang="ja-JP"/>
            </a:br>
            <a:r>
              <a:rPr lang="en-US" altLang="ja-JP" sz="2000"/>
              <a:t>for Education</a:t>
            </a:r>
          </a:p>
          <a:p>
            <a:r>
              <a:rPr lang="en-US" altLang="ja-JP" b="1"/>
              <a:t>Microsoft Copilot</a:t>
            </a:r>
            <a:br>
              <a:rPr lang="en-US" altLang="ja-JP"/>
            </a:br>
            <a:r>
              <a:rPr lang="en-US" altLang="ja-JP" sz="2000"/>
              <a:t>with Commercial Data Protection</a:t>
            </a:r>
          </a:p>
          <a:p>
            <a:r>
              <a:rPr lang="en-US" altLang="ja-JP" b="1">
                <a:solidFill>
                  <a:schemeClr val="bg1">
                    <a:lumMod val="50000"/>
                  </a:schemeClr>
                </a:solidFill>
              </a:rPr>
              <a:t>Chatbot UI</a:t>
            </a:r>
            <a:br>
              <a:rPr lang="en-US" altLang="ja-JP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000">
                <a:solidFill>
                  <a:schemeClr val="bg1">
                    <a:lumMod val="50000"/>
                  </a:schemeClr>
                </a:solidFill>
              </a:rPr>
              <a:t>with Azure OpenAI API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図 21" descr="ノートパソコンの画面を見ている&#10;&#10;中程度の精度で自動的に生成された説明">
            <a:extLst>
              <a:ext uri="{FF2B5EF4-FFF2-40B4-BE49-F238E27FC236}">
                <a16:creationId xmlns:a16="http://schemas.microsoft.com/office/drawing/2014/main" id="{32305BE3-676F-82EC-380D-8BFC0CC3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63" y="2758207"/>
            <a:ext cx="4894437" cy="2796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コンテンツ プレースホルダー 5">
            <a:extLst>
              <a:ext uri="{FF2B5EF4-FFF2-40B4-BE49-F238E27FC236}">
                <a16:creationId xmlns:a16="http://schemas.microsoft.com/office/drawing/2014/main" id="{F005A054-4F1C-81B2-5795-AECAA6B5B89A}"/>
              </a:ext>
            </a:extLst>
          </p:cNvPr>
          <p:cNvSpPr txBox="1">
            <a:spLocks/>
          </p:cNvSpPr>
          <p:nvPr/>
        </p:nvSpPr>
        <p:spPr>
          <a:xfrm>
            <a:off x="8812425" y="5555029"/>
            <a:ext cx="2541375" cy="31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400" dirty="0"/>
              <a:t>Generated by Microsoft Copilot</a:t>
            </a:r>
          </a:p>
        </p:txBody>
      </p:sp>
      <p:sp>
        <p:nvSpPr>
          <p:cNvPr id="24" name="コンテンツ プレースホルダー 5">
            <a:extLst>
              <a:ext uri="{FF2B5EF4-FFF2-40B4-BE49-F238E27FC236}">
                <a16:creationId xmlns:a16="http://schemas.microsoft.com/office/drawing/2014/main" id="{062E2078-2522-4F2E-3CA8-97DA19248F19}"/>
              </a:ext>
            </a:extLst>
          </p:cNvPr>
          <p:cNvSpPr txBox="1">
            <a:spLocks/>
          </p:cNvSpPr>
          <p:nvPr/>
        </p:nvSpPr>
        <p:spPr>
          <a:xfrm>
            <a:off x="8812425" y="2097046"/>
            <a:ext cx="2541375" cy="31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400" dirty="0"/>
              <a:t>Generated by Google Gemini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253FAEB-6244-6B23-AE93-C97BCCBB62B2}"/>
              </a:ext>
            </a:extLst>
          </p:cNvPr>
          <p:cNvSpPr txBox="1"/>
          <p:nvPr/>
        </p:nvSpPr>
        <p:spPr>
          <a:xfrm>
            <a:off x="838199" y="1248055"/>
            <a:ext cx="1071536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2600" b="1" i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Generative AI</a:t>
            </a:r>
            <a:r>
              <a:rPr lang="en-US" altLang="ja-JP" sz="2600" i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type of artificial intelligence that can create new content, such as text, images, or music, based on patterns it learns from large datasets.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759451-1758-679B-F9D2-1E9B6BE3D7A0}"/>
              </a:ext>
            </a:extLst>
          </p:cNvPr>
          <p:cNvSpPr txBox="1"/>
          <p:nvPr/>
        </p:nvSpPr>
        <p:spPr>
          <a:xfrm>
            <a:off x="3794168" y="4988654"/>
            <a:ext cx="2785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Trial service started earlier</a:t>
            </a:r>
          </a:p>
          <a:p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and will be terminated soon.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Details are 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on this article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</a:rPr>
              <a:t>(Only in Japanese)</a:t>
            </a:r>
          </a:p>
        </p:txBody>
      </p:sp>
    </p:spTree>
    <p:extLst>
      <p:ext uri="{BB962C8B-B14F-4D97-AF65-F5344CB8AC3E}">
        <p14:creationId xmlns:p14="http://schemas.microsoft.com/office/powerpoint/2010/main" val="1146476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9FEF3B-41EE-0B4C-E8B0-A9257A71C9B6}"/>
              </a:ext>
            </a:extLst>
          </p:cNvPr>
          <p:cNvSpPr/>
          <p:nvPr/>
        </p:nvSpPr>
        <p:spPr>
          <a:xfrm>
            <a:off x="422562" y="1251284"/>
            <a:ext cx="11346873" cy="4476416"/>
          </a:xfrm>
          <a:prstGeom prst="roundRect">
            <a:avLst>
              <a:gd name="adj" fmla="val 90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59FE08-15A0-FD8D-A4E6-BCB8E8AA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FD3FCD6-FF45-85D6-80BD-0FEA68DC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AC1C4D-0FB3-1F5C-10C6-1C59D2C6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A0652F4-A8EC-0385-E6D3-8E551AE7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AI in </a:t>
            </a:r>
            <a:r>
              <a:rPr kumimoji="1" lang="en-US" altLang="ja-JP" dirty="0" err="1"/>
              <a:t>UTokyo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20F5B6-629F-4B4B-827A-0654CDC6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3" y="1251284"/>
            <a:ext cx="10610850" cy="517471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ja-JP" sz="3200" b="1" dirty="0">
                <a:solidFill>
                  <a:srgbClr val="155F90"/>
                </a:solidFill>
              </a:rPr>
              <a:t>Messages and Guidelines about Generative AI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>
                <a:hlinkClick r:id="rId2"/>
              </a:rPr>
              <a:t>Message from Prof. OHTA </a:t>
            </a:r>
            <a:r>
              <a:rPr lang="en-US" altLang="ja-JP" dirty="0" err="1">
                <a:hlinkClick r:id="rId2"/>
              </a:rPr>
              <a:t>Kunihiro</a:t>
            </a:r>
            <a:r>
              <a:rPr lang="en-US" altLang="ja-JP" dirty="0">
                <a:hlinkClick r:id="rId2"/>
              </a:rPr>
              <a:t>, Executive </a:t>
            </a:r>
            <a:r>
              <a:rPr kumimoji="1" lang="en-US" altLang="ja-JP" dirty="0">
                <a:hlinkClick r:id="rId2"/>
              </a:rPr>
              <a:t>Vice President of </a:t>
            </a:r>
            <a:r>
              <a:rPr kumimoji="1" lang="en-US" altLang="ja-JP" dirty="0" err="1">
                <a:hlinkClick r:id="rId2"/>
              </a:rPr>
              <a:t>U</a:t>
            </a:r>
            <a:r>
              <a:rPr lang="en-US" altLang="ja-JP" dirty="0" err="1">
                <a:hlinkClick r:id="rId2"/>
              </a:rPr>
              <a:t>Tokyo</a:t>
            </a:r>
            <a:r>
              <a:rPr lang="en-US" altLang="ja-JP" dirty="0">
                <a:hlinkClick r:id="rId2"/>
              </a:rPr>
              <a:t>, at that time</a:t>
            </a:r>
            <a:r>
              <a:rPr lang="en-US" altLang="ja-JP" dirty="0"/>
              <a:t> (Only in Japanese)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For Faculty: </a:t>
            </a:r>
            <a:r>
              <a:rPr lang="en-US" altLang="ja-JP" dirty="0">
                <a:hlinkClick r:id="rId3"/>
              </a:rPr>
              <a:t>Policy on the use of AI tools in Classes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For Student: </a:t>
            </a:r>
            <a:r>
              <a:rPr lang="en-US" altLang="ja-JP" dirty="0">
                <a:hlinkClick r:id="rId4"/>
              </a:rPr>
              <a:t>Notification to Students on the Use of AI Tools in Classes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For </a:t>
            </a:r>
            <a:r>
              <a:rPr lang="en-US" altLang="ja-JP" dirty="0"/>
              <a:t>A</a:t>
            </a:r>
            <a:r>
              <a:rPr kumimoji="1" lang="en-US" altLang="ja-JP" dirty="0"/>
              <a:t>ll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hlinkClick r:id="rId5"/>
              </a:rPr>
              <a:t>UTokyo</a:t>
            </a:r>
            <a:r>
              <a:rPr kumimoji="1" lang="en-US" altLang="ja-JP" dirty="0">
                <a:hlinkClick r:id="rId5"/>
              </a:rPr>
              <a:t> Security Guidelines for the Use of Generative AI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79625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 Gemini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118654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b="1" dirty="0"/>
              <a:t>Google Gemini </a:t>
            </a:r>
            <a:r>
              <a:rPr lang="en-US" altLang="ja-JP" dirty="0"/>
              <a:t>for Education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/>
              <a:t>with ECCS Cloud Email Google Workspace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b="0" i="0" u="none" strike="noStrike" dirty="0">
                <a:solidFill>
                  <a:srgbClr val="003598"/>
                </a:solidFill>
                <a:effectLst/>
                <a:latin typeface="+mj-lt"/>
                <a:hlinkClick r:id="rId2"/>
              </a:rPr>
              <a:t>https://gemini.google.com/app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A generative AI provided by Google.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The data you share isn’t used to train or </a:t>
            </a:r>
            <a:r>
              <a:rPr lang="en-US" altLang="ja-JP"/>
              <a:t>improve generative </a:t>
            </a:r>
            <a:r>
              <a:rPr lang="en-US" altLang="ja-JP" dirty="0"/>
              <a:t>AI </a:t>
            </a:r>
            <a:r>
              <a:rPr lang="en-US" altLang="ja-JP"/>
              <a:t>models.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742DCB1-D3BD-90CE-36BD-1ACF28F8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54" y="1773173"/>
            <a:ext cx="4424953" cy="44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3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7F90EA6-33FC-A4DB-A5FC-BBEE0B1B2FDD}"/>
              </a:ext>
            </a:extLst>
          </p:cNvPr>
          <p:cNvSpPr/>
          <p:nvPr/>
        </p:nvSpPr>
        <p:spPr>
          <a:xfrm>
            <a:off x="5818909" y="4614399"/>
            <a:ext cx="5922818" cy="1811601"/>
          </a:xfrm>
          <a:prstGeom prst="roundRect">
            <a:avLst>
              <a:gd name="adj" fmla="val 120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 Copilot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ADBC2A-FEEB-81DE-A30D-65CD998DF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sz="2400" b="1" dirty="0"/>
              <a:t>Microsoft Copilot </a:t>
            </a:r>
            <a:r>
              <a:rPr lang="en-US" altLang="ja-JP" sz="2400" dirty="0"/>
              <a:t>with Commercial Data Protection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sz="2400" b="0" i="0" u="none" strike="noStrike" dirty="0">
                <a:solidFill>
                  <a:srgbClr val="003598"/>
                </a:solidFill>
                <a:effectLst/>
                <a:latin typeface="+mj-lt"/>
                <a:hlinkClick r:id="rId2"/>
              </a:rPr>
              <a:t>https://copilot.microsoft.com/</a:t>
            </a:r>
            <a:endParaRPr lang="en-US" altLang="ja-JP" sz="2400" b="1" dirty="0"/>
          </a:p>
          <a:p>
            <a:pPr>
              <a:lnSpc>
                <a:spcPct val="120000"/>
              </a:lnSpc>
            </a:pPr>
            <a:r>
              <a:rPr lang="en-US" altLang="ja-JP" sz="2400" dirty="0"/>
              <a:t>A cloud service provided by Microsoft that combines generative AI equivalent of OpenAI’s GPT-4 chat with Internet search (Bing search).</a:t>
            </a:r>
          </a:p>
          <a:p>
            <a:pPr>
              <a:lnSpc>
                <a:spcPct val="120000"/>
              </a:lnSpc>
            </a:pPr>
            <a:r>
              <a:rPr lang="en-US" altLang="ja-JP" sz="2400" dirty="0"/>
              <a:t>Input and output data are not used for model training.</a:t>
            </a:r>
          </a:p>
          <a:p>
            <a:pPr>
              <a:lnSpc>
                <a:spcPct val="120000"/>
              </a:lnSpc>
            </a:pPr>
            <a:r>
              <a:rPr lang="en-US" altLang="ja-JP" sz="2400" dirty="0"/>
              <a:t>See </a:t>
            </a:r>
            <a:r>
              <a:rPr lang="en-US" altLang="ja-JP" sz="2400" dirty="0">
                <a:hlinkClick r:id="rId3"/>
              </a:rPr>
              <a:t>the </a:t>
            </a:r>
            <a:r>
              <a:rPr lang="en-US" altLang="ja-JP" sz="2400" dirty="0" err="1">
                <a:hlinkClick r:id="rId3"/>
              </a:rPr>
              <a:t>utelecon</a:t>
            </a:r>
            <a:r>
              <a:rPr lang="en-US" altLang="ja-JP" sz="2400" dirty="0">
                <a:hlinkClick r:id="rId3"/>
              </a:rPr>
              <a:t> article</a:t>
            </a:r>
            <a:r>
              <a:rPr lang="en-US" altLang="ja-JP" sz="2400" dirty="0"/>
              <a:t> for more information (currently only in Japanese).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ja-JP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FAFDBD-08FA-8FD4-FD19-964D681E3223}"/>
              </a:ext>
            </a:extLst>
          </p:cNvPr>
          <p:cNvSpPr txBox="1"/>
          <p:nvPr/>
        </p:nvSpPr>
        <p:spPr>
          <a:xfrm>
            <a:off x="5924550" y="4614399"/>
            <a:ext cx="5817177" cy="1732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b="1" dirty="0"/>
              <a:t>c.f. Copilot </a:t>
            </a:r>
            <a:r>
              <a:rPr lang="en-US" altLang="ja-JP" b="1" u="heavy" dirty="0"/>
              <a:t>for Microsoft 365</a:t>
            </a:r>
          </a:p>
          <a:p>
            <a:pPr>
              <a:lnSpc>
                <a:spcPct val="120000"/>
              </a:lnSpc>
            </a:pPr>
            <a:r>
              <a:rPr lang="en-US" altLang="ja-JP" dirty="0"/>
              <a:t>An AI assistant integrated into Microsoft 365 applications to help users with tasks such as drafting documents.</a:t>
            </a:r>
            <a:br>
              <a:rPr lang="en-US" altLang="ja-JP" dirty="0"/>
            </a:br>
            <a:r>
              <a:rPr lang="en-US" altLang="ja-JP" dirty="0"/>
              <a:t>Currently being used on a trial basis by a small number of staff due to individual license fees.</a:t>
            </a:r>
          </a:p>
        </p:txBody>
      </p:sp>
    </p:spTree>
    <p:extLst>
      <p:ext uri="{BB962C8B-B14F-4D97-AF65-F5344CB8AC3E}">
        <p14:creationId xmlns:p14="http://schemas.microsoft.com/office/powerpoint/2010/main" val="3860668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5A9A441-A10F-299B-6D89-7340CB0589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6D79CD1-E290-58B5-1A3D-AE5555D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Summary</a:t>
            </a:r>
          </a:p>
          <a:p>
            <a:pPr algn="ctr"/>
            <a:r>
              <a:rPr kumimoji="1" lang="en-US" altLang="ja-JP" sz="3600" b="0" dirty="0"/>
              <a:t>Part II: ICT Systems and Tools Available in </a:t>
            </a:r>
            <a:r>
              <a:rPr kumimoji="1" lang="en-US" altLang="ja-JP" sz="3600" b="0" dirty="0" err="1"/>
              <a:t>UTokyo</a:t>
            </a:r>
            <a:endParaRPr lang="ja-JP" altLang="en-US" sz="3600" b="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1C6FCD5A-2216-FCF0-A1AD-BDB4C2ABF097}"/>
              </a:ext>
            </a:extLst>
          </p:cNvPr>
          <p:cNvSpPr txBox="1">
            <a:spLocks/>
          </p:cNvSpPr>
          <p:nvPr/>
        </p:nvSpPr>
        <p:spPr>
          <a:xfrm>
            <a:off x="3154326" y="3429000"/>
            <a:ext cx="5883348" cy="299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B59C5BA-BC26-3CF8-8ABD-A73DB94B9419}"/>
              </a:ext>
            </a:extLst>
          </p:cNvPr>
          <p:cNvSpPr/>
          <p:nvPr/>
        </p:nvSpPr>
        <p:spPr>
          <a:xfrm>
            <a:off x="2985534" y="3390901"/>
            <a:ext cx="5883347" cy="2419350"/>
          </a:xfrm>
          <a:prstGeom prst="roundRect">
            <a:avLst>
              <a:gd name="adj" fmla="val 958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762542B-9713-6006-56D0-0153F91E624F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AC08C1-B7D6-7BBB-BC9A-3B1D0972E2B8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9EF9B3-18DA-5345-8A61-0BDB3B12E959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678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Summary of This Part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6994"/>
            <a:ext cx="10837800" cy="36190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 err="1"/>
              <a:t>UTokyo</a:t>
            </a:r>
            <a:r>
              <a:rPr lang="en-US" altLang="ja-JP" dirty="0"/>
              <a:t> provides various service licenses to the members.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Some of them may have different sign in procedures or usability compared to general consumer licenses.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You can find information on how to use these tools (same as those with general consumer licenses) in various resources available in public.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2115E1-DC72-B467-67A2-3ED4F9E8FF30}"/>
              </a:ext>
            </a:extLst>
          </p:cNvPr>
          <p:cNvSpPr/>
          <p:nvPr/>
        </p:nvSpPr>
        <p:spPr>
          <a:xfrm>
            <a:off x="516000" y="5337348"/>
            <a:ext cx="11160000" cy="538736"/>
          </a:xfrm>
          <a:prstGeom prst="rect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Use a variety of tools to your full advantage!</a:t>
            </a:r>
          </a:p>
        </p:txBody>
      </p:sp>
      <p:graphicFrame>
        <p:nvGraphicFramePr>
          <p:cNvPr id="12" name="図表 11">
            <a:extLst>
              <a:ext uri="{FF2B5EF4-FFF2-40B4-BE49-F238E27FC236}">
                <a16:creationId xmlns:a16="http://schemas.microsoft.com/office/drawing/2014/main" id="{C184B707-07A7-198C-548F-5EF8D3FA26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83522"/>
              </p:ext>
            </p:extLst>
          </p:nvPr>
        </p:nvGraphicFramePr>
        <p:xfrm>
          <a:off x="1465073" y="1251283"/>
          <a:ext cx="9697453" cy="1390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8664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DEBD8F2-612D-9E50-122D-1B1AD91BF8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3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ACF78FC-3419-3F6F-AE63-9D38FCCF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6692EA-D77C-BB81-FC9A-BF6ADF90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94A1F4-9109-1ACB-568A-DA6576EF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FE1777-E36D-359C-D024-1C3B451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8F4055F-A15B-22A6-ED8C-9B539130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326" y="3429000"/>
            <a:ext cx="5883348" cy="299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Zoom and Tools for Online Meeting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Slack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ECCS Cloud Email (Google)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 err="1"/>
              <a:t>UTokyo</a:t>
            </a:r>
            <a:r>
              <a:rPr lang="en-US" altLang="ja-JP" dirty="0"/>
              <a:t> Microsoft License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Generative AI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dirty="0"/>
              <a:t>How to Get Supported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C2983C2-06CE-7BC1-CB0E-887A46CF0A0A}"/>
              </a:ext>
            </a:extLst>
          </p:cNvPr>
          <p:cNvSpPr txBox="1">
            <a:spLocks/>
          </p:cNvSpPr>
          <p:nvPr/>
        </p:nvSpPr>
        <p:spPr>
          <a:xfrm>
            <a:off x="0" y="1436325"/>
            <a:ext cx="12192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600" dirty="0"/>
              <a:t>How to Get Supported</a:t>
            </a:r>
          </a:p>
          <a:p>
            <a:pPr algn="ctr"/>
            <a:r>
              <a:rPr lang="en-US" altLang="ja-JP" sz="3600" b="0" dirty="0"/>
              <a:t>(Common throughout All Parts of the Session)</a:t>
            </a:r>
            <a:endParaRPr lang="ja-JP" altLang="en-US" sz="3600" b="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68A9DF5-DDD2-0F4D-7DF5-4F1725B3230D}"/>
              </a:ext>
            </a:extLst>
          </p:cNvPr>
          <p:cNvSpPr/>
          <p:nvPr/>
        </p:nvSpPr>
        <p:spPr>
          <a:xfrm>
            <a:off x="2985535" y="5790294"/>
            <a:ext cx="4155494" cy="52877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C8BA414-1FCB-90B5-B42B-33C9EDA123F9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010080-0546-1437-91E8-22C3EF584148}"/>
              </a:ext>
            </a:extLst>
          </p:cNvPr>
          <p:cNvSpPr txBox="1"/>
          <p:nvPr/>
        </p:nvSpPr>
        <p:spPr>
          <a:xfrm>
            <a:off x="8524465" y="4839168"/>
            <a:ext cx="3594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Access via </a:t>
            </a:r>
            <a:r>
              <a:rPr lang="en-US" altLang="ja-JP" b="1" dirty="0">
                <a:hlinkClick r:id="rId4"/>
              </a:rPr>
              <a:t>this link</a:t>
            </a:r>
            <a:r>
              <a:rPr lang="en-US" altLang="ja-JP" dirty="0"/>
              <a:t> or </a:t>
            </a:r>
            <a:r>
              <a:rPr lang="en-US" altLang="ja-JP" dirty="0">
                <a:hlinkClick r:id="rId5"/>
              </a:rPr>
              <a:t>https://sli.do/ </a:t>
            </a:r>
            <a:r>
              <a:rPr lang="en-US" altLang="ja-JP" dirty="0"/>
              <a:t> and following e</a:t>
            </a:r>
            <a:r>
              <a:rPr lang="ja-JP" altLang="en-US" dirty="0"/>
              <a:t>vent code: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utelecon20240913</a:t>
            </a:r>
          </a:p>
          <a:p>
            <a:r>
              <a:rPr lang="ja-JP" altLang="en-US" dirty="0"/>
              <a:t>Please ask questions at any time</a:t>
            </a:r>
            <a:endParaRPr lang="en-US" altLang="ja-JP" dirty="0"/>
          </a:p>
          <a:p>
            <a:r>
              <a:rPr lang="ja-JP" altLang="en-US" dirty="0"/>
              <a:t>before or during the explanation.</a:t>
            </a:r>
            <a:endParaRPr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CF3D73-B412-CD28-1BBE-EF05454EAC00}"/>
              </a:ext>
            </a:extLst>
          </p:cNvPr>
          <p:cNvSpPr txBox="1"/>
          <p:nvPr/>
        </p:nvSpPr>
        <p:spPr>
          <a:xfrm>
            <a:off x="8512273" y="4302220"/>
            <a:ext cx="359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Send us questions via  </a:t>
            </a:r>
            <a:r>
              <a:rPr lang="en-US" altLang="ja-JP" sz="2800" b="1" dirty="0" err="1">
                <a:solidFill>
                  <a:srgbClr val="1B8139"/>
                </a:solidFill>
              </a:rPr>
              <a:t>slido</a:t>
            </a:r>
            <a:r>
              <a:rPr lang="en-US" altLang="ja-JP" sz="2800" b="1" dirty="0">
                <a:solidFill>
                  <a:srgbClr val="1B8139"/>
                </a:solidFill>
              </a:rPr>
              <a:t> </a:t>
            </a:r>
            <a:r>
              <a:rPr lang="en-US" altLang="ja-JP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748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get supported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87808B2-9182-5BD2-8374-A1D06D812B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87" y="3033409"/>
            <a:ext cx="2083101" cy="50458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236A620-817C-2713-60BA-89ACB806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87" y="3824329"/>
            <a:ext cx="2797140" cy="504581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When you need support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F77F14-F95C-2D87-80DB-EED6193812E4}"/>
              </a:ext>
            </a:extLst>
          </p:cNvPr>
          <p:cNvSpPr txBox="1"/>
          <p:nvPr/>
        </p:nvSpPr>
        <p:spPr>
          <a:xfrm>
            <a:off x="1820255" y="2248848"/>
            <a:ext cx="2857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Get Information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7A3B459-39A7-DEC4-1ADD-F31B87BDD857}"/>
              </a:ext>
            </a:extLst>
          </p:cNvPr>
          <p:cNvSpPr txBox="1"/>
          <p:nvPr/>
        </p:nvSpPr>
        <p:spPr>
          <a:xfrm>
            <a:off x="6724897" y="2248848"/>
            <a:ext cx="2857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Inquiry for Support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38F5318-E588-8CC7-E1DE-38B832B869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928" y="3033409"/>
            <a:ext cx="2083101" cy="5045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FBC25F-10B2-EDA6-7D98-B00293D07B9B}"/>
              </a:ext>
            </a:extLst>
          </p:cNvPr>
          <p:cNvSpPr txBox="1"/>
          <p:nvPr/>
        </p:nvSpPr>
        <p:spPr>
          <a:xfrm>
            <a:off x="3244788" y="3054866"/>
            <a:ext cx="1781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Portal Site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7FA7C6-2FF7-7B31-0C8D-3D2019BB910F}"/>
              </a:ext>
            </a:extLst>
          </p:cNvPr>
          <p:cNvSpPr txBox="1"/>
          <p:nvPr/>
        </p:nvSpPr>
        <p:spPr>
          <a:xfrm>
            <a:off x="8125029" y="3054866"/>
            <a:ext cx="223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Support Desk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CA6A73-4F5A-66BA-6FA5-353600597C25}"/>
              </a:ext>
            </a:extLst>
          </p:cNvPr>
          <p:cNvSpPr txBox="1"/>
          <p:nvPr/>
        </p:nvSpPr>
        <p:spPr>
          <a:xfrm>
            <a:off x="6041928" y="4635881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Office in charge of ICT in your department 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8925EB-C518-6813-3654-E112B1903E99}"/>
              </a:ext>
            </a:extLst>
          </p:cNvPr>
          <p:cNvSpPr txBox="1"/>
          <p:nvPr/>
        </p:nvSpPr>
        <p:spPr>
          <a:xfrm>
            <a:off x="1161687" y="4636835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Portal Site in your department 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0B7EDB-DC92-F059-E61F-F0826A1C38E9}"/>
              </a:ext>
            </a:extLst>
          </p:cNvPr>
          <p:cNvSpPr txBox="1"/>
          <p:nvPr/>
        </p:nvSpPr>
        <p:spPr>
          <a:xfrm>
            <a:off x="1161687" y="5223546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Other resources available in public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E63AD8-61CA-2A00-A919-C9EC22031F6E}"/>
              </a:ext>
            </a:extLst>
          </p:cNvPr>
          <p:cNvSpPr txBox="1"/>
          <p:nvPr/>
        </p:nvSpPr>
        <p:spPr>
          <a:xfrm>
            <a:off x="6041928" y="5223545"/>
            <a:ext cx="5664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ICT Tools Utilization Community Team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C97D1DE-E004-927F-984A-97E8435564CC}"/>
              </a:ext>
            </a:extLst>
          </p:cNvPr>
          <p:cNvCxnSpPr/>
          <p:nvPr/>
        </p:nvCxnSpPr>
        <p:spPr>
          <a:xfrm>
            <a:off x="838200" y="2797599"/>
            <a:ext cx="106389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471FF17-4927-B887-0FB3-CFFEB24E2B39}"/>
              </a:ext>
            </a:extLst>
          </p:cNvPr>
          <p:cNvCxnSpPr>
            <a:cxnSpLocks/>
          </p:cNvCxnSpPr>
          <p:nvPr/>
        </p:nvCxnSpPr>
        <p:spPr>
          <a:xfrm>
            <a:off x="5794828" y="2190792"/>
            <a:ext cx="0" cy="376369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D77B3541-6B6D-1663-4251-AB159B2B1A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624" y="904027"/>
            <a:ext cx="1997697" cy="19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9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en-US" altLang="ja-JP" dirty="0"/>
              <a:t> Portal Site and Support Desk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When you have questions, you can use                           .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Search by Google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In most cases, you can get the information</a:t>
            </a:r>
            <a:br>
              <a:rPr lang="en-US" altLang="ja-JP" dirty="0"/>
            </a:br>
            <a:r>
              <a:rPr lang="en-US" altLang="ja-JP" dirty="0"/>
              <a:t>you need by searching with “</a:t>
            </a:r>
            <a:r>
              <a:rPr lang="en-US" altLang="ja-JP" dirty="0" err="1"/>
              <a:t>utelecon</a:t>
            </a:r>
            <a:r>
              <a:rPr lang="en-US" altLang="ja-JP" dirty="0"/>
              <a:t>.”</a:t>
            </a:r>
          </a:p>
          <a:p>
            <a:pPr>
              <a:lnSpc>
                <a:spcPct val="110000"/>
              </a:lnSpc>
            </a:pPr>
            <a:r>
              <a:rPr lang="en-US" altLang="ja-JP" dirty="0">
                <a:hlinkClick r:id="rId2"/>
              </a:rPr>
              <a:t>Support desk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via Chat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via Online Call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via Email Form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2419A-7B82-8AF8-B97E-AE485CA9D4C2}"/>
              </a:ext>
            </a:extLst>
          </p:cNvPr>
          <p:cNvSpPr txBox="1"/>
          <p:nvPr/>
        </p:nvSpPr>
        <p:spPr>
          <a:xfrm>
            <a:off x="4257649" y="2434941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C385F4D-0AB9-241C-C5BA-6E5A0B80FF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3799" y="2278930"/>
            <a:ext cx="535580" cy="61767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31A1978-FDCB-C4FD-7EAE-FFFF317C1F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770" y="2896606"/>
            <a:ext cx="4782211" cy="335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87808B2-9182-5BD2-8374-A1D06D812B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331" y="1232686"/>
            <a:ext cx="2608580" cy="6318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7780D8-D3C6-2039-D81C-611B82F55362}"/>
              </a:ext>
            </a:extLst>
          </p:cNvPr>
          <p:cNvSpPr txBox="1"/>
          <p:nvPr/>
        </p:nvSpPr>
        <p:spPr>
          <a:xfrm>
            <a:off x="7430446" y="1883150"/>
            <a:ext cx="4777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>
                <a:hlinkClick r:id="rId6"/>
              </a:rPr>
              <a:t>https://utelecon.adm.u-tokyo.ac.jp/</a:t>
            </a:r>
            <a:r>
              <a:rPr lang="en-US" altLang="ja-JP" sz="2000" dirty="0" err="1">
                <a:hlinkClick r:id="rId6"/>
              </a:rPr>
              <a:t>en</a:t>
            </a:r>
            <a:r>
              <a:rPr lang="en-US" altLang="ja-JP" sz="2000" dirty="0">
                <a:hlinkClick r:id="rId6"/>
              </a:rPr>
              <a:t>/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48400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2138673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Do not use fields on the sign-in screen.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Or access via SSO </a:t>
            </a:r>
            <a:r>
              <a:rPr lang="en-US" altLang="ja-JP" dirty="0"/>
              <a:t>(Single Sign-On)</a:t>
            </a:r>
            <a:r>
              <a:rPr lang="en-US" altLang="ja-JP" sz="3200" dirty="0"/>
              <a:t> button on</a:t>
            </a:r>
            <a:br>
              <a:rPr lang="en-US" altLang="ja-JP" sz="3200" dirty="0"/>
            </a:br>
            <a:r>
              <a:rPr lang="en-US" altLang="ja-JP" sz="3200" dirty="0"/>
              <a:t>the sign-in screen.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B9837A-D7D6-E620-F6B6-46620F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1999"/>
            <a:ext cx="3118221" cy="5366939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2FD36142-3439-F7CD-AEF0-F614DF5C7250}"/>
              </a:ext>
            </a:extLst>
          </p:cNvPr>
          <p:cNvSpPr/>
          <p:nvPr/>
        </p:nvSpPr>
        <p:spPr>
          <a:xfrm>
            <a:off x="7597960" y="1471200"/>
            <a:ext cx="5143500" cy="1574800"/>
          </a:xfrm>
          <a:prstGeom prst="mathMultiply">
            <a:avLst>
              <a:gd name="adj1" fmla="val 33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B6E84-6AEB-B0FF-650C-2D86B97DFD9D}"/>
              </a:ext>
            </a:extLst>
          </p:cNvPr>
          <p:cNvSpPr/>
          <p:nvPr/>
        </p:nvSpPr>
        <p:spPr>
          <a:xfrm>
            <a:off x="8788400" y="4749800"/>
            <a:ext cx="834840" cy="10462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639B83CF-6C94-42EA-755A-DE962B27A794}"/>
              </a:ext>
            </a:extLst>
          </p:cNvPr>
          <p:cNvSpPr/>
          <p:nvPr/>
        </p:nvSpPr>
        <p:spPr>
          <a:xfrm>
            <a:off x="4772025" y="4884752"/>
            <a:ext cx="3940175" cy="300658"/>
          </a:xfrm>
          <a:custGeom>
            <a:avLst/>
            <a:gdLst>
              <a:gd name="connsiteX0" fmla="*/ 0 w 3200400"/>
              <a:gd name="connsiteY0" fmla="*/ 0 h 215900"/>
              <a:gd name="connsiteX1" fmla="*/ 0 w 3200400"/>
              <a:gd name="connsiteY1" fmla="*/ 215900 h 215900"/>
              <a:gd name="connsiteX2" fmla="*/ 3200400 w 3200400"/>
              <a:gd name="connsiteY2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15900">
                <a:moveTo>
                  <a:pt x="0" y="0"/>
                </a:moveTo>
                <a:lnTo>
                  <a:pt x="0" y="215900"/>
                </a:lnTo>
                <a:lnTo>
                  <a:pt x="3200400" y="21590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2E035C-3897-C7E0-7A1B-0106A13FBDB9}"/>
              </a:ext>
            </a:extLst>
          </p:cNvPr>
          <p:cNvCxnSpPr/>
          <p:nvPr/>
        </p:nvCxnSpPr>
        <p:spPr>
          <a:xfrm>
            <a:off x="3344755" y="4887690"/>
            <a:ext cx="3032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9592B8-E4C8-81F5-7863-805C556821B5}"/>
              </a:ext>
            </a:extLst>
          </p:cNvPr>
          <p:cNvSpPr txBox="1"/>
          <p:nvPr/>
        </p:nvSpPr>
        <p:spPr>
          <a:xfrm>
            <a:off x="5758012" y="2123035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5515B0A-F4AF-F972-E2D9-E1AB2E082256}"/>
              </a:ext>
            </a:extLst>
          </p:cNvPr>
          <p:cNvCxnSpPr>
            <a:cxnSpLocks/>
          </p:cNvCxnSpPr>
          <p:nvPr/>
        </p:nvCxnSpPr>
        <p:spPr>
          <a:xfrm>
            <a:off x="7597960" y="1793638"/>
            <a:ext cx="1295215" cy="345035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Portal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3600" b="1" dirty="0">
                <a:solidFill>
                  <a:srgbClr val="155F90"/>
                </a:solidFill>
              </a:rPr>
              <a:t>Please also see 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2400" dirty="0">
                <a:hlinkClick r:id="rId2"/>
              </a:rPr>
              <a:t>https://univtokyo.sharepoint.com/sites/utokyoportal/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2400" b="1" dirty="0">
                <a:solidFill>
                  <a:srgbClr val="FF0000"/>
                </a:solidFill>
              </a:rPr>
              <a:t>* Available only for faculty and staff (not for students)</a:t>
            </a:r>
            <a:endParaRPr lang="en-US" altLang="ja-JP" sz="1400" dirty="0"/>
          </a:p>
          <a:p>
            <a:pPr>
              <a:lnSpc>
                <a:spcPct val="110000"/>
              </a:lnSpc>
            </a:pPr>
            <a:r>
              <a:rPr lang="en-US" altLang="ja-JP" dirty="0"/>
              <a:t>Notices (to be posted daily)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Please check here regularly for daily updates.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Important notices are also </a:t>
            </a:r>
            <a:r>
              <a:rPr lang="en-US" altLang="ja-JP" dirty="0" err="1"/>
              <a:t>prvided</a:t>
            </a:r>
            <a:r>
              <a:rPr lang="en-US" altLang="ja-JP" dirty="0"/>
              <a:t> in English.</a:t>
            </a:r>
          </a:p>
          <a:p>
            <a:pPr>
              <a:lnSpc>
                <a:spcPct val="110000"/>
              </a:lnSpc>
            </a:pPr>
            <a:r>
              <a:rPr lang="en-US" altLang="ja-JP" dirty="0"/>
              <a:t>Manuals and guide articles (“</a:t>
            </a:r>
            <a:r>
              <a:rPr lang="ja-JP" altLang="en-US" dirty="0"/>
              <a:t>　</a:t>
            </a:r>
            <a:r>
              <a:rPr lang="ja-JP" altLang="en-US" sz="2400" dirty="0"/>
              <a:t>便利帳</a:t>
            </a:r>
            <a:r>
              <a:rPr lang="en-US" altLang="ja-JP" dirty="0"/>
              <a:t>”)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Details on ICT services only for faculty and staff.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University-wide information are also available.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(However, many articles are only in Japanese……)</a:t>
            </a:r>
          </a:p>
          <a:p>
            <a:pPr lvl="1">
              <a:lnSpc>
                <a:spcPct val="110000"/>
              </a:lnSpc>
            </a:pPr>
            <a:endParaRPr lang="en-US" altLang="ja-JP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60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04E76D4-0969-6D09-ACDF-BA27957F0298}"/>
              </a:ext>
            </a:extLst>
          </p:cNvPr>
          <p:cNvGrpSpPr/>
          <p:nvPr/>
        </p:nvGrpSpPr>
        <p:grpSpPr>
          <a:xfrm>
            <a:off x="7854967" y="1"/>
            <a:ext cx="4007181" cy="6365778"/>
            <a:chOff x="6674115" y="4758"/>
            <a:chExt cx="5655553" cy="898437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56A8DD8-C1A7-2592-5D42-3B967256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4115" y="4758"/>
              <a:ext cx="5655553" cy="457907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9B5F704-8AC3-7170-B80C-50026ABF9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8150" y="4462758"/>
              <a:ext cx="5495925" cy="4526370"/>
            </a:xfrm>
            <a:prstGeom prst="rect">
              <a:avLst/>
            </a:prstGeom>
          </p:spPr>
        </p:pic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D236A620-817C-2713-60BA-89ACB8061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86" y="1301389"/>
            <a:ext cx="2914522" cy="525756"/>
          </a:xfrm>
          <a:prstGeom prst="rect">
            <a:avLst/>
          </a:prstGeom>
        </p:spPr>
      </p:pic>
      <p:pic>
        <p:nvPicPr>
          <p:cNvPr id="18" name="Picture 4" descr="フリーイラスト] 日本の国旗 | パブリックドメインQ：著作権フリー画像素材集">
            <a:extLst>
              <a:ext uri="{FF2B5EF4-FFF2-40B4-BE49-F238E27FC236}">
                <a16:creationId xmlns:a16="http://schemas.microsoft.com/office/drawing/2014/main" id="{CA880973-8E0C-65AA-0E99-478C816C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447" y="4446708"/>
            <a:ext cx="300038" cy="2100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027F6-E5F9-D805-9E98-9A0029B2764F}"/>
              </a:ext>
            </a:extLst>
          </p:cNvPr>
          <p:cNvSpPr txBox="1"/>
          <p:nvPr/>
        </p:nvSpPr>
        <p:spPr>
          <a:xfrm>
            <a:off x="5642466" y="414002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err="1"/>
              <a:t>Benri</a:t>
            </a:r>
            <a:r>
              <a:rPr kumimoji="1" lang="en-US" altLang="ja-JP" i="1" dirty="0"/>
              <a:t>-Cho</a:t>
            </a:r>
            <a:endParaRPr kumimoji="1" lang="ja-JP" altLang="en-US" i="1" dirty="0"/>
          </a:p>
        </p:txBody>
      </p:sp>
    </p:spTree>
    <p:extLst>
      <p:ext uri="{BB962C8B-B14F-4D97-AF65-F5344CB8AC3E}">
        <p14:creationId xmlns:p14="http://schemas.microsoft.com/office/powerpoint/2010/main" val="46787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Office in </a:t>
            </a:r>
            <a:r>
              <a:rPr lang="en-US" altLang="ja-JP" dirty="0"/>
              <a:t>C</a:t>
            </a:r>
            <a:r>
              <a:rPr kumimoji="1" lang="en-US" altLang="ja-JP" dirty="0"/>
              <a:t>harge of ICT in your Department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651510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For department-specific ICT services, please contact the office in charge of ICT in your department.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The departments may provide their own portal sites for information.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10" name="図 9" descr="市, 部屋 が含まれている画像&#10;&#10;自動的に生成された説明">
            <a:extLst>
              <a:ext uri="{FF2B5EF4-FFF2-40B4-BE49-F238E27FC236}">
                <a16:creationId xmlns:a16="http://schemas.microsoft.com/office/drawing/2014/main" id="{EBE42DD9-76B7-737E-6FD9-3CC669057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516" y="1371600"/>
            <a:ext cx="411480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749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D1C1D-6C2A-F636-B912-2D4443C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ICT Tools Utilization </a:t>
            </a:r>
            <a:r>
              <a:rPr lang="en-US" altLang="ja-JP" dirty="0"/>
              <a:t>C</a:t>
            </a:r>
            <a:r>
              <a:rPr kumimoji="1" lang="en-US" altLang="ja-JP" dirty="0"/>
              <a:t>ommunity Team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E7F53F-60C1-EC62-7750-ED43704E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2FE77-84D0-E6A0-04F8-FA8C401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4FBC3B-4AC3-3C75-2F6A-1819412F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1E91BD04-96EA-8A97-ED66-2DE67CEB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/>
              <a:t>All faculty and staff are welcome to join this Microsoft Teams community!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17" name="図 1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3CEEF0B-2BDF-CBA0-03F6-16010927C1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717" y="1794650"/>
            <a:ext cx="5835960" cy="356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BC5F1E4-D293-339F-7310-37097CD2FD81}"/>
              </a:ext>
            </a:extLst>
          </p:cNvPr>
          <p:cNvSpPr txBox="1"/>
          <p:nvPr/>
        </p:nvSpPr>
        <p:spPr>
          <a:xfrm>
            <a:off x="838200" y="5496221"/>
            <a:ext cx="874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Please join us from the </a:t>
            </a:r>
            <a:r>
              <a:rPr lang="en-US" altLang="ja-JP" sz="2400" b="1" dirty="0" err="1">
                <a:hlinkClick r:id="rId3"/>
              </a:rPr>
              <a:t>UTokyo</a:t>
            </a:r>
            <a:r>
              <a:rPr lang="en-US" altLang="ja-JP" sz="2400" b="1" dirty="0">
                <a:hlinkClick r:id="rId3"/>
              </a:rPr>
              <a:t> Portal “Utilization of IT Tools”</a:t>
            </a:r>
            <a:r>
              <a:rPr lang="en-US" altLang="ja-JP" sz="2400" b="1" dirty="0"/>
              <a:t> page!</a:t>
            </a:r>
            <a:endParaRPr kumimoji="1" lang="ja-JP" altLang="en-US" sz="2400" b="1" dirty="0"/>
          </a:p>
        </p:txBody>
      </p:sp>
      <p:sp>
        <p:nvSpPr>
          <p:cNvPr id="19" name="雲 18">
            <a:extLst>
              <a:ext uri="{FF2B5EF4-FFF2-40B4-BE49-F238E27FC236}">
                <a16:creationId xmlns:a16="http://schemas.microsoft.com/office/drawing/2014/main" id="{8660E68C-A90C-EAEA-4D49-AD70B9CE66C9}"/>
              </a:ext>
            </a:extLst>
          </p:cNvPr>
          <p:cNvSpPr/>
          <p:nvPr/>
        </p:nvSpPr>
        <p:spPr>
          <a:xfrm rot="20912109">
            <a:off x="480560" y="2055090"/>
            <a:ext cx="5257800" cy="230381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68FFA81-69B8-1426-E9EE-16E6B4CA264A}"/>
              </a:ext>
            </a:extLst>
          </p:cNvPr>
          <p:cNvSpPr txBox="1"/>
          <p:nvPr/>
        </p:nvSpPr>
        <p:spPr>
          <a:xfrm rot="20912109">
            <a:off x="684523" y="2227076"/>
            <a:ext cx="5294537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Consultations on how to use ICT tools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Exchange of ideas on RPAs and BPR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b="1" dirty="0"/>
              <a:t>Discussions about daily work and life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80B05603-58B5-42C4-6E78-D95AB47BD1DB}"/>
              </a:ext>
            </a:extLst>
          </p:cNvPr>
          <p:cNvSpPr/>
          <p:nvPr/>
        </p:nvSpPr>
        <p:spPr>
          <a:xfrm>
            <a:off x="304054" y="4595782"/>
            <a:ext cx="4890366" cy="575372"/>
          </a:xfrm>
          <a:prstGeom prst="wedgeRoundRectCallout">
            <a:avLst>
              <a:gd name="adj1" fmla="val -6405"/>
              <a:gd name="adj2" fmla="val 124147"/>
              <a:gd name="adj3" fmla="val 16667"/>
            </a:avLst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0B6F845-76C4-1DAA-FF53-500EA27051E7}"/>
              </a:ext>
            </a:extLst>
          </p:cNvPr>
          <p:cNvSpPr txBox="1"/>
          <p:nvPr/>
        </p:nvSpPr>
        <p:spPr>
          <a:xfrm>
            <a:off x="268181" y="4685895"/>
            <a:ext cx="501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chemeClr val="bg1"/>
                </a:solidFill>
              </a:rPr>
              <a:t>More than 1,700 members have participated!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F55EF15-6F4F-B672-D63C-6DDDF9B3A3C5}"/>
              </a:ext>
            </a:extLst>
          </p:cNvPr>
          <p:cNvSpPr txBox="1"/>
          <p:nvPr/>
        </p:nvSpPr>
        <p:spPr>
          <a:xfrm>
            <a:off x="1075831" y="5880225"/>
            <a:ext cx="8111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155F90"/>
                </a:solidFill>
              </a:rPr>
              <a:t>The guidance pages and most internal communications are currently</a:t>
            </a:r>
            <a:r>
              <a:rPr lang="en-US" altLang="ja-JP" sz="1600" dirty="0">
                <a:solidFill>
                  <a:srgbClr val="155F90"/>
                </a:solidFill>
              </a:rPr>
              <a:t> only available </a:t>
            </a:r>
            <a:r>
              <a:rPr lang="ja-JP" altLang="en-US" sz="1600" dirty="0">
                <a:solidFill>
                  <a:srgbClr val="155F90"/>
                </a:solidFill>
              </a:rPr>
              <a:t>in Japanese, but </a:t>
            </a:r>
            <a:r>
              <a:rPr lang="en-US" altLang="ja-JP" sz="1600" dirty="0">
                <a:solidFill>
                  <a:srgbClr val="155F90"/>
                </a:solidFill>
              </a:rPr>
              <a:t>posting topics in </a:t>
            </a:r>
            <a:r>
              <a:rPr lang="ja-JP" altLang="en-US" sz="1600" dirty="0">
                <a:solidFill>
                  <a:srgbClr val="155F90"/>
                </a:solidFill>
              </a:rPr>
              <a:t>English </a:t>
            </a:r>
            <a:r>
              <a:rPr lang="en-US" altLang="ja-JP" sz="1600" dirty="0">
                <a:solidFill>
                  <a:srgbClr val="155F90"/>
                </a:solidFill>
              </a:rPr>
              <a:t>is also</a:t>
            </a:r>
            <a:r>
              <a:rPr lang="ja-JP" altLang="en-US" sz="1600" dirty="0">
                <a:solidFill>
                  <a:srgbClr val="155F90"/>
                </a:solidFill>
              </a:rPr>
              <a:t> </a:t>
            </a:r>
            <a:r>
              <a:rPr lang="en-US" altLang="ja-JP" sz="1600" dirty="0">
                <a:solidFill>
                  <a:srgbClr val="155F90"/>
                </a:solidFill>
              </a:rPr>
              <a:t>WELCOME</a:t>
            </a:r>
            <a:r>
              <a:rPr lang="ja-JP" altLang="en-US" sz="1600" dirty="0">
                <a:solidFill>
                  <a:srgbClr val="155F9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755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66D449-6C23-6B15-2B6C-492FC277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4FD3F20-B34B-CB84-99D3-D620CA0E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3A3B5A-060C-690B-AD15-96971123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CB03319-7B7F-0A97-E932-ED776E0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Information </a:t>
            </a:r>
            <a:r>
              <a:rPr lang="en-US" altLang="ja-JP" dirty="0"/>
              <a:t>U</a:t>
            </a:r>
            <a:r>
              <a:rPr kumimoji="1" lang="en-US" altLang="ja-JP" dirty="0"/>
              <a:t>pdates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63B5BA-F7DF-1B53-78D9-46073387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What we have explained is </a:t>
            </a:r>
            <a:r>
              <a:rPr lang="en-US" altLang="ja-JP" b="1" dirty="0">
                <a:solidFill>
                  <a:schemeClr val="accent6"/>
                </a:solidFill>
              </a:rPr>
              <a:t>current as of today</a:t>
            </a:r>
            <a:r>
              <a:rPr lang="en-US" altLang="ja-JP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chemeClr val="accent6"/>
                </a:solidFill>
              </a:rPr>
              <a:t>Updates will be made daily</a:t>
            </a:r>
            <a:r>
              <a:rPr lang="en-US" altLang="ja-JP" dirty="0"/>
              <a:t>, and the environment will be subject to change.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We will keep you up-to-date with </a:t>
            </a:r>
            <a:r>
              <a:rPr lang="en-US" altLang="ja-JP" b="1" dirty="0">
                <a:solidFill>
                  <a:schemeClr val="accent6"/>
                </a:solidFill>
              </a:rPr>
              <a:t>the latest information on the </a:t>
            </a:r>
            <a:r>
              <a:rPr lang="en-US" altLang="ja-JP" b="1" dirty="0" err="1">
                <a:solidFill>
                  <a:schemeClr val="accent6"/>
                </a:solidFill>
              </a:rPr>
              <a:t>utelecon</a:t>
            </a:r>
            <a:r>
              <a:rPr lang="en-US" altLang="ja-JP" b="1" dirty="0">
                <a:solidFill>
                  <a:schemeClr val="accent6"/>
                </a:solidFill>
              </a:rPr>
              <a:t> portal site </a:t>
            </a:r>
            <a:r>
              <a:rPr lang="en-US" altLang="ja-JP" dirty="0"/>
              <a:t>and others.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6D178A-DFE8-2F43-805C-AA68B575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63" y="4831053"/>
            <a:ext cx="4563087" cy="1105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092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6B7B97-A066-64F2-E3C5-1B84E487DDE6}"/>
              </a:ext>
            </a:extLst>
          </p:cNvPr>
          <p:cNvSpPr/>
          <p:nvPr/>
        </p:nvSpPr>
        <p:spPr>
          <a:xfrm>
            <a:off x="2209800" y="5062448"/>
            <a:ext cx="2263140" cy="441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54A7F5D-B3B5-4D07-4C9D-B734E804AEF3}"/>
              </a:ext>
            </a:extLst>
          </p:cNvPr>
          <p:cNvSpPr/>
          <p:nvPr/>
        </p:nvSpPr>
        <p:spPr>
          <a:xfrm>
            <a:off x="522515" y="1425161"/>
            <a:ext cx="7275285" cy="2066654"/>
          </a:xfrm>
          <a:prstGeom prst="roundRect">
            <a:avLst>
              <a:gd name="adj" fmla="val 964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55F9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 in Your Licensed Zoom Account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b="1" dirty="0">
                <a:solidFill>
                  <a:srgbClr val="155F90"/>
                </a:solidFill>
              </a:rPr>
              <a:t>Go directly to this URL</a:t>
            </a:r>
            <a:r>
              <a:rPr lang="en-US" altLang="ja-JP" sz="3200" dirty="0"/>
              <a:t>:</a:t>
            </a:r>
            <a:br>
              <a:rPr lang="en-US" altLang="ja-JP" sz="3200" dirty="0"/>
            </a:br>
            <a:r>
              <a:rPr lang="en-US" altLang="ja-JP" sz="3200" dirty="0">
                <a:hlinkClick r:id="rId2"/>
              </a:rPr>
              <a:t>https://u-tokyo-ac-jp.zoom.us/profile</a:t>
            </a:r>
            <a:br>
              <a:rPr lang="en-US" altLang="ja-JP" sz="3200" dirty="0"/>
            </a:br>
            <a:r>
              <a:rPr lang="en-US" altLang="ja-JP" sz="3200" b="1" dirty="0">
                <a:solidFill>
                  <a:srgbClr val="155F90"/>
                </a:solidFill>
              </a:rPr>
              <a:t>(Bookmark this URL!)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200" dirty="0"/>
              <a:t>Or access via SSO </a:t>
            </a:r>
            <a:r>
              <a:rPr lang="en-US" altLang="ja-JP" dirty="0"/>
              <a:t>(Single Sign-On)</a:t>
            </a:r>
            <a:r>
              <a:rPr lang="en-US" altLang="ja-JP" sz="3200" dirty="0"/>
              <a:t> button on</a:t>
            </a:r>
            <a:br>
              <a:rPr lang="en-US" altLang="ja-JP" sz="3200" dirty="0"/>
            </a:br>
            <a:r>
              <a:rPr lang="en-US" altLang="ja-JP" sz="3200" dirty="0"/>
              <a:t>the sign-in screen.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ja-JP" dirty="0"/>
              <a:t>Input   </a:t>
            </a:r>
            <a:r>
              <a:rPr lang="en-US" altLang="ja-JP" dirty="0">
                <a:solidFill>
                  <a:srgbClr val="155F90"/>
                </a:solidFill>
                <a:latin typeface="Consolas" panose="020B0609020204030204" pitchFamily="49" charset="0"/>
              </a:rPr>
              <a:t>u-</a:t>
            </a:r>
            <a:r>
              <a:rPr lang="en-US" altLang="ja-JP" dirty="0" err="1">
                <a:solidFill>
                  <a:srgbClr val="155F90"/>
                </a:solidFill>
                <a:latin typeface="Consolas" panose="020B0609020204030204" pitchFamily="49" charset="0"/>
              </a:rPr>
              <a:t>tokyo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155F90"/>
                </a:solidFill>
                <a:latin typeface="Consolas" panose="020B0609020204030204" pitchFamily="49" charset="0"/>
              </a:rPr>
              <a:t>ac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 err="1">
                <a:solidFill>
                  <a:srgbClr val="155F90"/>
                </a:solidFill>
                <a:latin typeface="Consolas" panose="020B0609020204030204" pitchFamily="49" charset="0"/>
              </a:rPr>
              <a:t>jp</a:t>
            </a:r>
            <a:r>
              <a:rPr lang="en-US" altLang="ja-JP" dirty="0"/>
              <a:t>   as Company Domain and continue.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A2E6722-2A34-84B2-3FE5-75FF1E5D1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251" y="1619606"/>
            <a:ext cx="3724249" cy="3273598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3716612-82A5-69ED-9D83-C53B7F1CE1C1}"/>
              </a:ext>
            </a:extLst>
          </p:cNvPr>
          <p:cNvSpPr/>
          <p:nvPr/>
        </p:nvSpPr>
        <p:spPr>
          <a:xfrm>
            <a:off x="8410575" y="2801213"/>
            <a:ext cx="1543050" cy="690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ED38DC5-08A5-854C-10E2-BAFDE0393BBE}"/>
              </a:ext>
            </a:extLst>
          </p:cNvPr>
          <p:cNvSpPr/>
          <p:nvPr/>
        </p:nvSpPr>
        <p:spPr>
          <a:xfrm>
            <a:off x="4457700" y="3534638"/>
            <a:ext cx="4229100" cy="1533525"/>
          </a:xfrm>
          <a:custGeom>
            <a:avLst/>
            <a:gdLst>
              <a:gd name="connsiteX0" fmla="*/ 0 w 4229100"/>
              <a:gd name="connsiteY0" fmla="*/ 1533525 h 1533525"/>
              <a:gd name="connsiteX1" fmla="*/ 419100 w 4229100"/>
              <a:gd name="connsiteY1" fmla="*/ 1114425 h 1533525"/>
              <a:gd name="connsiteX2" fmla="*/ 3905250 w 4229100"/>
              <a:gd name="connsiteY2" fmla="*/ 1114425 h 1533525"/>
              <a:gd name="connsiteX3" fmla="*/ 3905250 w 4229100"/>
              <a:gd name="connsiteY3" fmla="*/ 323850 h 1533525"/>
              <a:gd name="connsiteX4" fmla="*/ 4229100 w 4229100"/>
              <a:gd name="connsiteY4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9100" h="1533525">
                <a:moveTo>
                  <a:pt x="0" y="1533525"/>
                </a:moveTo>
                <a:lnTo>
                  <a:pt x="419100" y="1114425"/>
                </a:lnTo>
                <a:lnTo>
                  <a:pt x="3905250" y="1114425"/>
                </a:lnTo>
                <a:lnTo>
                  <a:pt x="3905250" y="323850"/>
                </a:lnTo>
                <a:lnTo>
                  <a:pt x="4229100" y="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8B8833-88C6-AD9C-D669-60284EEB8339}"/>
              </a:ext>
            </a:extLst>
          </p:cNvPr>
          <p:cNvSpPr txBox="1"/>
          <p:nvPr/>
        </p:nvSpPr>
        <p:spPr>
          <a:xfrm>
            <a:off x="5758012" y="1409523"/>
            <a:ext cx="2070439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bg1"/>
                </a:solidFill>
              </a:rPr>
              <a:t>Recommended</a:t>
            </a:r>
            <a:endParaRPr kumimoji="1" lang="ja-JP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3CF88D8-5A7B-DE0B-DCB1-D4BA1FDB913B}"/>
              </a:ext>
            </a:extLst>
          </p:cNvPr>
          <p:cNvSpPr txBox="1"/>
          <p:nvPr/>
        </p:nvSpPr>
        <p:spPr>
          <a:xfrm>
            <a:off x="5905500" y="57561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Unless you have already signed in to your </a:t>
            </a:r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Account, the sign-in page will be displayed. Please sign in.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6FC9EC9-5C16-0A43-4277-8D6CE01994B1}"/>
              </a:ext>
            </a:extLst>
          </p:cNvPr>
          <p:cNvSpPr txBox="1"/>
          <p:nvPr/>
        </p:nvSpPr>
        <p:spPr>
          <a:xfrm>
            <a:off x="1749425" y="5696991"/>
            <a:ext cx="324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FF0000"/>
                </a:solidFill>
                <a:effectLst/>
                <a:latin typeface="Open Sans Variable"/>
              </a:rPr>
              <a:t>Not periods(.), but hyphens(-)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003D55-F0D9-0DEB-BF95-A71475219494}"/>
              </a:ext>
            </a:extLst>
          </p:cNvPr>
          <p:cNvSpPr txBox="1"/>
          <p:nvPr/>
        </p:nvSpPr>
        <p:spPr>
          <a:xfrm>
            <a:off x="3365500" y="5432839"/>
            <a:ext cx="51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Open Sans Variable"/>
              </a:rPr>
              <a:t>↑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4577405-9DA0-0016-7A6D-B049ACD854BF}"/>
              </a:ext>
            </a:extLst>
          </p:cNvPr>
          <p:cNvSpPr txBox="1"/>
          <p:nvPr/>
        </p:nvSpPr>
        <p:spPr>
          <a:xfrm>
            <a:off x="3873500" y="5432839"/>
            <a:ext cx="51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Open Sans Variable"/>
              </a:rPr>
              <a:t>↑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3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Use Cases and Tips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The basic usage is the same as for Zoom in general public.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When you </a:t>
            </a:r>
            <a:r>
              <a:rPr lang="en-US" altLang="ja-JP" b="1" dirty="0">
                <a:solidFill>
                  <a:srgbClr val="155F90"/>
                </a:solidFill>
              </a:rPr>
              <a:t>assign alternative hosts</a:t>
            </a:r>
            <a:r>
              <a:rPr lang="en-US" altLang="ja-JP" dirty="0"/>
              <a:t>, </a:t>
            </a:r>
            <a:r>
              <a:rPr lang="en-US" altLang="ja-JP" b="1" dirty="0">
                <a:solidFill>
                  <a:srgbClr val="155F90"/>
                </a:solidFill>
              </a:rPr>
              <a:t>use their </a:t>
            </a:r>
            <a:r>
              <a:rPr lang="en-US" altLang="ja-JP" b="1" dirty="0" err="1">
                <a:solidFill>
                  <a:srgbClr val="155F90"/>
                </a:solidFill>
              </a:rPr>
              <a:t>UTokyo</a:t>
            </a:r>
            <a:r>
              <a:rPr lang="en-US" altLang="ja-JP" b="1" dirty="0">
                <a:solidFill>
                  <a:srgbClr val="155F90"/>
                </a:solidFill>
              </a:rPr>
              <a:t> Account</a:t>
            </a:r>
            <a:r>
              <a:rPr lang="en-US" altLang="ja-JP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ja-JP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dirty="0"/>
              <a:t>Meetings that only members can attend is not common in </a:t>
            </a:r>
            <a:r>
              <a:rPr lang="en-US" altLang="ja-JP" dirty="0" err="1"/>
              <a:t>UTokyo</a:t>
            </a:r>
            <a:r>
              <a:rPr lang="en-US" altLang="ja-JP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2800" dirty="0"/>
              <a:t>Sometime students attend online classes without signing in.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2800" dirty="0"/>
              <a:t>So please </a:t>
            </a:r>
            <a:r>
              <a:rPr lang="en-US" altLang="ja-JP" sz="2800" b="1" dirty="0">
                <a:solidFill>
                  <a:srgbClr val="155F90"/>
                </a:solidFill>
                <a:hlinkClick r:id="rId3"/>
              </a:rPr>
              <a:t>keep in mind not to spread information carelessly</a:t>
            </a:r>
            <a:r>
              <a:rPr lang="en-US" altLang="ja-JP" sz="2800" dirty="0"/>
              <a:t>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E610F6-092D-FC6E-0961-B01C5D22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43" y="2598146"/>
            <a:ext cx="5106113" cy="129558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80EDFD4-BD54-EFB0-8FFC-2732FD8A6EE4}"/>
              </a:ext>
            </a:extLst>
          </p:cNvPr>
          <p:cNvCxnSpPr/>
          <p:nvPr/>
        </p:nvCxnSpPr>
        <p:spPr>
          <a:xfrm>
            <a:off x="7733147" y="2512085"/>
            <a:ext cx="2439318" cy="0"/>
          </a:xfrm>
          <a:prstGeom prst="line">
            <a:avLst/>
          </a:prstGeom>
          <a:ln w="38100">
            <a:solidFill>
              <a:srgbClr val="FAC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3F203A9-CC2B-211D-D05C-E0473E1DCE63}"/>
              </a:ext>
            </a:extLst>
          </p:cNvPr>
          <p:cNvSpPr txBox="1"/>
          <p:nvPr/>
        </p:nvSpPr>
        <p:spPr>
          <a:xfrm>
            <a:off x="6301082" y="2512085"/>
            <a:ext cx="589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C000"/>
                </a:solidFill>
              </a:rPr>
              <a:t>10-digit number </a:t>
            </a:r>
            <a:r>
              <a:rPr lang="en-US" altLang="ja-JP" sz="2000" b="1" dirty="0">
                <a:solidFill>
                  <a:srgbClr val="FFC000"/>
                </a:solidFill>
              </a:rPr>
              <a:t>and “@utac.u-tokyo.ac.jp”</a:t>
            </a:r>
            <a:endParaRPr lang="en-US" altLang="ja-JP" sz="2000" b="1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AFC15E4-F072-1D6E-9AED-305A60D240AA}"/>
              </a:ext>
            </a:extLst>
          </p:cNvPr>
          <p:cNvSpPr/>
          <p:nvPr/>
        </p:nvSpPr>
        <p:spPr>
          <a:xfrm>
            <a:off x="800101" y="3892998"/>
            <a:ext cx="9461500" cy="15553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Use Cases and Tips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474CA71-3914-A165-A851-76E2D222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000" dirty="0"/>
              <a:t>You need to be licensed exclusively in advance when you…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-JP" sz="3000" dirty="0"/>
              <a:t>Host meetings with </a:t>
            </a:r>
            <a:r>
              <a:rPr lang="en-US" altLang="ja-JP" sz="3000" b="1" dirty="0">
                <a:solidFill>
                  <a:srgbClr val="155F90"/>
                </a:solidFill>
              </a:rPr>
              <a:t>more than 300 participants</a:t>
            </a:r>
            <a:r>
              <a:rPr lang="en-US" altLang="ja-JP" sz="30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ja-JP" sz="3000" dirty="0"/>
              <a:t>Host </a:t>
            </a:r>
            <a:r>
              <a:rPr lang="en-US" altLang="ja-JP" sz="3000" b="1" dirty="0">
                <a:solidFill>
                  <a:srgbClr val="155F90"/>
                </a:solidFill>
              </a:rPr>
              <a:t>webinars</a:t>
            </a:r>
            <a:r>
              <a:rPr lang="en-US" altLang="ja-JP" sz="3000" dirty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ja-JP" altLang="en-US" sz="3000" dirty="0"/>
              <a:t>→ </a:t>
            </a:r>
            <a:r>
              <a:rPr lang="en-US" altLang="ja-JP" sz="3000" dirty="0"/>
              <a:t>Please submit </a:t>
            </a:r>
            <a:r>
              <a:rPr lang="en-US" altLang="ja-JP" sz="3000" dirty="0">
                <a:hlinkClick r:id="rId3"/>
              </a:rPr>
              <a:t>the application form</a:t>
            </a:r>
            <a:r>
              <a:rPr lang="en-US" altLang="ja-JP" sz="3000" dirty="0"/>
              <a:t> in advance.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ja-JP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ja-JP" sz="3000" b="1" dirty="0">
                <a:solidFill>
                  <a:srgbClr val="FF0000"/>
                </a:solidFill>
              </a:rPr>
              <a:t>Please delete your recordings that you no longer need!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ja-JP" sz="3000" dirty="0" err="1"/>
              <a:t>UTokyo’s</a:t>
            </a:r>
            <a:r>
              <a:rPr lang="en-US" altLang="ja-JP" sz="3000" dirty="0"/>
              <a:t> overall storage capacity is strained.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r-FR" altLang="ja-JP" dirty="0"/>
              <a:t>2024 A Semester utelecon Information Session Part II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58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青緑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C2807EFFEAAE646B3C72679374A27AD" ma:contentTypeVersion="16" ma:contentTypeDescription="新しいドキュメントを作成します。" ma:contentTypeScope="" ma:versionID="fc2dabbf376b68d69de6d8a4d9b1094b">
  <xsd:schema xmlns:xsd="http://www.w3.org/2001/XMLSchema" xmlns:xs="http://www.w3.org/2001/XMLSchema" xmlns:p="http://schemas.microsoft.com/office/2006/metadata/properties" xmlns:ns2="d89fd5b0-f297-46a7-8c43-79b7b7b34272" xmlns:ns3="334cf2e0-0245-4f40-82a3-a831e5e7775a" targetNamespace="http://schemas.microsoft.com/office/2006/metadata/properties" ma:root="true" ma:fieldsID="2af6a43cef02a594c9bf66487b64536d" ns2:_="" ns3:_="">
    <xsd:import namespace="d89fd5b0-f297-46a7-8c43-79b7b7b34272"/>
    <xsd:import namespace="334cf2e0-0245-4f40-82a3-a831e5e77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fd5b0-f297-46a7-8c43-79b7b7b34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43c67a92-a372-452b-99e4-c34048beba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cf2e0-0245-4f40-82a3-a831e5e777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d6107af-f246-4af1-9080-29782c7234b3}" ma:internalName="TaxCatchAll" ma:showField="CatchAllData" ma:web="334cf2e0-0245-4f40-82a3-a831e5e777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34cf2e0-0245-4f40-82a3-a831e5e7775a" xsi:nil="true"/>
    <lcf76f155ced4ddcb4097134ff3c332f xmlns="d89fd5b0-f297-46a7-8c43-79b7b7b34272">
      <Terms xmlns="http://schemas.microsoft.com/office/infopath/2007/PartnerControls"/>
    </lcf76f155ced4ddcb4097134ff3c332f>
    <MediaLengthInSeconds xmlns="d89fd5b0-f297-46a7-8c43-79b7b7b34272" xsi:nil="true"/>
    <SharedWithUsers xmlns="334cf2e0-0245-4f40-82a3-a831e5e7775a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FBDEF3-81E8-4F1B-B005-D4C536C29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fd5b0-f297-46a7-8c43-79b7b7b34272"/>
    <ds:schemaRef ds:uri="334cf2e0-0245-4f40-82a3-a831e5e777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B5A8C-C2D2-4C49-A03B-B41437F9A3AD}">
  <ds:schemaRefs>
    <ds:schemaRef ds:uri="http://purl.org/dc/dcmitype/"/>
    <ds:schemaRef ds:uri="334cf2e0-0245-4f40-82a3-a831e5e7775a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d89fd5b0-f297-46a7-8c43-79b7b7b3427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130639F-8A0E-4631-BB2C-1307E9C18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5318</Words>
  <Application>Microsoft Office PowerPoint</Application>
  <PresentationFormat>ワイド画面</PresentationFormat>
  <Paragraphs>806</Paragraphs>
  <Slides>63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0" baseType="lpstr">
      <vt:lpstr>Open Sans Variable</vt:lpstr>
      <vt:lpstr>游ゴシック</vt:lpstr>
      <vt:lpstr>Arial</vt:lpstr>
      <vt:lpstr>Calibri</vt:lpstr>
      <vt:lpstr>Consolas</vt:lpstr>
      <vt:lpstr>Courier New</vt:lpstr>
      <vt:lpstr>Office テーマ</vt:lpstr>
      <vt:lpstr>Part II: Communication Tools and Cloud Services Available in UTokyo</vt:lpstr>
      <vt:lpstr>PowerPoint プレゼンテーション</vt:lpstr>
      <vt:lpstr>PowerPoint プレゼンテーション</vt:lpstr>
      <vt:lpstr>Zoom</vt:lpstr>
      <vt:lpstr>Sign in Your Licensed Zoom Account</vt:lpstr>
      <vt:lpstr>Sign in Your Licensed Zoom Account</vt:lpstr>
      <vt:lpstr>Sign in Your Licensed Zoom Account</vt:lpstr>
      <vt:lpstr>Zoom Use Cases and Tips</vt:lpstr>
      <vt:lpstr>Zoom Use Cases and Tips</vt:lpstr>
      <vt:lpstr>PowerPoint プレゼンテーション</vt:lpstr>
      <vt:lpstr>Webex</vt:lpstr>
      <vt:lpstr>Sign in Your Licensed Webex Account</vt:lpstr>
      <vt:lpstr>PowerPoint プレゼンテーション</vt:lpstr>
      <vt:lpstr>Slido</vt:lpstr>
      <vt:lpstr>Log in Your Licensed Slido Account</vt:lpstr>
      <vt:lpstr>PowerPoint プレゼンテーション</vt:lpstr>
      <vt:lpstr>Slack and its Environment in UTokyo</vt:lpstr>
      <vt:lpstr>Join UTokyo Slack Workspace</vt:lpstr>
      <vt:lpstr>Join UTokyo Slack Workspace</vt:lpstr>
      <vt:lpstr>Join UTokyo Slack Workspace</vt:lpstr>
      <vt:lpstr>Features of UTokyo Slack Workspaces</vt:lpstr>
      <vt:lpstr>Create Workspaces</vt:lpstr>
      <vt:lpstr>Intermediate Tips on UTokyo Slack</vt:lpstr>
      <vt:lpstr>Intermediate Tips on UTokyo Slack</vt:lpstr>
      <vt:lpstr>PowerPoint プレゼンテーション</vt:lpstr>
      <vt:lpstr>Microsoft Teams</vt:lpstr>
      <vt:lpstr>Sign in Your Microsoft Teams Account</vt:lpstr>
      <vt:lpstr>PowerPoint プレゼンテーション</vt:lpstr>
      <vt:lpstr>What is ECCS?</vt:lpstr>
      <vt:lpstr>ECCS Cloud Email (@g.ecc.u-tokyo.ac.jp)</vt:lpstr>
      <vt:lpstr>ECCS Cloud Email (@g.ecc.u-tokyo.ac.jp)</vt:lpstr>
      <vt:lpstr>Change ECCS Cloud Email Adresss</vt:lpstr>
      <vt:lpstr>Sign in ECCS Cloud Email (@g.acc.u-tokyo.ac.jp)</vt:lpstr>
      <vt:lpstr>Various Google Services</vt:lpstr>
      <vt:lpstr>Difference with Personal Google Account (@gmail.com)</vt:lpstr>
      <vt:lpstr>Difference with Personal Google Account (@gmail.com)</vt:lpstr>
      <vt:lpstr>Difference with Personal Google Account (@gmail.com)</vt:lpstr>
      <vt:lpstr>Possibly Another Google Workspace</vt:lpstr>
      <vt:lpstr>PowerPoint プレゼンテーション</vt:lpstr>
      <vt:lpstr>Sign in Your Microsoft 365 Account</vt:lpstr>
      <vt:lpstr>Microsoft 365 Services</vt:lpstr>
      <vt:lpstr>Teams and Outlook</vt:lpstr>
      <vt:lpstr>UTokyo Staff Email </vt:lpstr>
      <vt:lpstr>UTokyo Staff Email</vt:lpstr>
      <vt:lpstr>Microsoft Word/Excel/PowerPoint</vt:lpstr>
      <vt:lpstr>OneDrive/SharePoint</vt:lpstr>
      <vt:lpstr>OneDrive/SharePoint</vt:lpstr>
      <vt:lpstr>Take Advantage of Cloud Storage</vt:lpstr>
      <vt:lpstr>Power Platform</vt:lpstr>
      <vt:lpstr>PowerPoint プレゼンテーション</vt:lpstr>
      <vt:lpstr>Generative AI in UTokyo</vt:lpstr>
      <vt:lpstr>Generative AI in UTokyo</vt:lpstr>
      <vt:lpstr>Google Gemini</vt:lpstr>
      <vt:lpstr>Microsoft Copilot</vt:lpstr>
      <vt:lpstr>PowerPoint プレゼンテーション</vt:lpstr>
      <vt:lpstr>Summary of This Part</vt:lpstr>
      <vt:lpstr>PowerPoint プレゼンテーション</vt:lpstr>
      <vt:lpstr>How to get supported</vt:lpstr>
      <vt:lpstr>utelecon Portal Site and Support Desk</vt:lpstr>
      <vt:lpstr>UTokyo Portal</vt:lpstr>
      <vt:lpstr>Office in Charge of ICT in your Department</vt:lpstr>
      <vt:lpstr>ICT Tools Utilization Community Team</vt:lpstr>
      <vt:lpstr>Future Information Updates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Tools and Cloud Services Available in UTokyo</dc:title>
  <dc:creator>佐藤　寛也</dc:creator>
  <cp:lastModifiedBy>佐藤　寛也</cp:lastModifiedBy>
  <cp:revision>5</cp:revision>
  <cp:lastPrinted>2024-09-08T07:45:35Z</cp:lastPrinted>
  <dcterms:created xsi:type="dcterms:W3CDTF">2024-06-30T03:32:06Z</dcterms:created>
  <dcterms:modified xsi:type="dcterms:W3CDTF">2024-09-11T13:59:48Z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0x010100BC2807EFFEAAE646B3C72679374A27AD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